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lt"/>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72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lt" altLang="ko-KR" sz="4400"/>
              <a:t>Antrasis Sūnus buvo prarastas ir yra rastas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Šiandienos</a:t>
            </a:r>
            <a:r xmlns:a="http://schemas.openxmlformats.org/drawingml/2006/main">
              <a:rPr altLang="en-US" lang="lt" sz="4000">
                <a:solidFill>
                  <a:srgbClr val="ff0000"/>
                </a:solidFill>
              </a:rPr>
              <a:t> </a:t>
            </a:r>
            <a:r xmlns:a="http://schemas.openxmlformats.org/drawingml/2006/main">
              <a:rPr altLang="ko-KR" lang="lt" sz="4000">
                <a:solidFill>
                  <a:srgbClr val="ff0000"/>
                </a:solidFill>
              </a:rPr>
              <a:t>Viktorina</a:t>
            </a:r>
            <a:r xmlns:a="http://schemas.openxmlformats.org/drawingml/2006/main">
              <a:rPr altLang="en-US" lang="lt"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t" sz="3200">
                <a:solidFill>
                  <a:schemeClr val="tx1">
                    <a:lumMod val="65000"/>
                    <a:lumOff val="35000"/>
                  </a:schemeClr>
                </a:solidFill>
              </a:rPr>
              <a:t>Kaip tėvas elgėsi su antruoju sūnumi jam grįžus?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① </a:t>
            </a:r>
            <a:r xmlns:a="http://schemas.openxmlformats.org/drawingml/2006/main">
              <a:rPr altLang="ko-KR" lang="lt" sz="2800">
                <a:solidFill>
                  <a:schemeClr val="tx1">
                    <a:lumMod val="65000"/>
                    <a:lumOff val="35000"/>
                  </a:schemeClr>
                </a:solidFill>
              </a:rPr>
              <a:t>Jis išspyrė antrąjį sūnų.</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② </a:t>
            </a:r>
            <a:r xmlns:a="http://schemas.openxmlformats.org/drawingml/2006/main">
              <a:rPr altLang="ko-KR" lang="lt" sz="2800">
                <a:solidFill>
                  <a:schemeClr val="tx1">
                    <a:lumMod val="65000"/>
                    <a:lumOff val="35000"/>
                  </a:schemeClr>
                </a:solidFill>
              </a:rPr>
              <a:t>Jis smogė antrajam sūnui.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③ </a:t>
            </a:r>
            <a:r xmlns:a="http://schemas.openxmlformats.org/drawingml/2006/main">
              <a:rPr altLang="ko-KR" lang="lt" sz="2800">
                <a:solidFill>
                  <a:schemeClr val="tx1">
                    <a:lumMod val="65000"/>
                    <a:lumOff val="35000"/>
                  </a:schemeClr>
                </a:solidFill>
              </a:rPr>
              <a:t>Antrojo sūnaus jis nematė.</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④ </a:t>
            </a:r>
            <a:r xmlns:a="http://schemas.openxmlformats.org/drawingml/2006/main">
              <a:rPr altLang="ko-KR" lang="lt" sz="2800">
                <a:solidFill>
                  <a:schemeClr val="tx1">
                    <a:lumMod val="65000"/>
                    <a:lumOff val="35000"/>
                  </a:schemeClr>
                </a:solidFill>
              </a:rPr>
              <a:t>Antrąjį sūnų jis sutiko mielai.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rgbClr val="ff0000"/>
                </a:solidFill>
              </a:rPr>
              <a:t>④ </a:t>
            </a:r>
            <a:r xmlns:a="http://schemas.openxmlformats.org/drawingml/2006/main">
              <a:rPr altLang="ko-KR" lang="lt" sz="2800">
                <a:solidFill>
                  <a:srgbClr val="ff0000"/>
                </a:solidFill>
              </a:rPr>
              <a:t>Antrąjį sūnų jis sutiko mielai.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81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lt" altLang="ko-KR" sz="4400"/>
              <a:t>Dešimčiai tūkstančių talentų skolingas skolininkas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lt" sz="3600"/>
              <a:t>– Argi neturėjai pasigailėti savo bendratarno, kaip aš tavęs?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Motiejus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18:</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Buvo žmogus, kuris buvo skolingas karaliui dešimt tūkstančių talentų. Karalius pasigailėjo žmogaus, panaikino skolą.</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Tačiau išėjęs tas vyras rado vieną iš savo bendratarnų, kuris jam buvo skolingas šimtą denarų. Jis jį sugriebė ir supyko ant jo. "Grąžink, ką man skolingas!"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lt" sz="3200">
                <a:solidFill>
                  <a:schemeClr val="tx1">
                    <a:lumMod val="65000"/>
                    <a:lumOff val="35000"/>
                  </a:schemeClr>
                </a:solidFill>
              </a:rPr>
              <a:t>Ir įmetė savo bendratarną į kalėjimą. Šią žinią karalius išgirdo iš kito savo tarno.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Tada karalius supyko ir pašaukė tarną atgal. „Aš panaikinau visą tavo skolą, nes tu manęs maldavai. Argi neturėjai pasigailėti savo kolegų tarnų, kaip aš pasigailėjau jūsų?</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Jėzus pasakė: „Kaip mūsų dangiškasis Tėvas jums atleido, taip ir jūs vienas kitam atleiskite“.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t>Šios dienos pamoka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lt" sz="3200">
                <a:solidFill>
                  <a:schemeClr val="tx1">
                    <a:lumMod val="65000"/>
                    <a:lumOff val="35000"/>
                  </a:schemeClr>
                </a:solidFill>
              </a:rPr>
              <a:t>Tarnas buvo išvalytas nuo labai didelės dešimties tūkstančių talentų skolos.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Bet jis neatleido savo bendratarnui, kuris jam buvo skolingas šimtą denarų.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Tai nedėkingas požiūris.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Mes taip pat buvome atleisti ir išgelbėti malone per Jėzų.</a:t>
            </a:r>
            <a:r xmlns:a="http://schemas.openxmlformats.org/drawingml/2006/main">
              <a:rPr altLang="en-US" lang="lt" sz="3200">
                <a:solidFill>
                  <a:schemeClr val="tx1">
                    <a:lumMod val="65000"/>
                    <a:lumOff val="35000"/>
                  </a:schemeClr>
                </a:solidFill>
              </a:rPr>
              <a:t> </a:t>
            </a:r>
            <a:r xmlns:a="http://schemas.openxmlformats.org/drawingml/2006/main">
              <a:rPr altLang="ko-KR" lang="lt" sz="3200">
                <a:solidFill>
                  <a:schemeClr val="tx1">
                    <a:lumMod val="65000"/>
                    <a:lumOff val="35000"/>
                  </a:schemeClr>
                </a:solidFill>
              </a:rPr>
              <a:t>Jei tos malonės nepamirštame, turime atleisti tiems, kurie mums padarė blogo.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lt" sz="3200"/>
              <a:t>Kas yra Jėzus?</a:t>
            </a:r>
            <a:r xmlns:a="http://schemas.openxmlformats.org/drawingml/2006/main">
              <a:rPr altLang="en-US" lang="l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rgbClr val="0070c0"/>
                </a:solidFill>
              </a:rPr>
              <a:t>Jėzus yra..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chemeClr val="tx1">
                    <a:lumMod val="65000"/>
                    <a:lumOff val="35000"/>
                  </a:schemeClr>
                </a:solidFill>
              </a:rPr>
              <a:t>Jėzus yra tas, kuris atleidžia ir myli mus iki galo.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viktorina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t" sz="3200">
                <a:solidFill>
                  <a:schemeClr val="tx1">
                    <a:lumMod val="65000"/>
                    <a:lumOff val="35000"/>
                  </a:schemeClr>
                </a:solidFill>
              </a:rPr>
              <a:t>Kiek pinigų jam nurašė karalius??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① </a:t>
            </a:r>
            <a:r xmlns:a="http://schemas.openxmlformats.org/drawingml/2006/main">
              <a:rPr altLang="ko-KR" lang="lt" sz="2800">
                <a:solidFill>
                  <a:schemeClr val="tx1">
                    <a:lumMod val="65000"/>
                    <a:lumOff val="35000"/>
                  </a:schemeClr>
                </a:solidFill>
              </a:rPr>
              <a:t>šimtas denarų</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② </a:t>
            </a:r>
            <a:r xmlns:a="http://schemas.openxmlformats.org/drawingml/2006/main">
              <a:rPr altLang="ko-KR" lang="lt" sz="2800">
                <a:solidFill>
                  <a:schemeClr val="tx1">
                    <a:lumMod val="65000"/>
                    <a:lumOff val="35000"/>
                  </a:schemeClr>
                </a:solidFill>
              </a:rPr>
              <a:t>du šimtai denarų</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③ </a:t>
            </a:r>
            <a:r xmlns:a="http://schemas.openxmlformats.org/drawingml/2006/main">
              <a:rPr altLang="ko-KR" lang="lt" sz="2800">
                <a:solidFill>
                  <a:schemeClr val="tx1">
                    <a:lumMod val="65000"/>
                    <a:lumOff val="35000"/>
                  </a:schemeClr>
                </a:solidFill>
              </a:rPr>
              <a:t>šimtas talentų</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④ </a:t>
            </a:r>
            <a:r xmlns:a="http://schemas.openxmlformats.org/drawingml/2006/main">
              <a:rPr altLang="ko-KR" lang="lt" sz="2800">
                <a:solidFill>
                  <a:schemeClr val="tx1">
                    <a:lumMod val="65000"/>
                    <a:lumOff val="35000"/>
                  </a:schemeClr>
                </a:solidFill>
              </a:rPr>
              <a:t>dešimt tūkstančių talentų</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rgbClr val="ff0000"/>
                </a:solidFill>
              </a:rPr>
              <a:t>④ </a:t>
            </a:r>
            <a:r xmlns:a="http://schemas.openxmlformats.org/drawingml/2006/main">
              <a:rPr altLang="ko-KR" lang="lt" sz="2800">
                <a:solidFill>
                  <a:srgbClr val="ff0000"/>
                </a:solidFill>
              </a:rPr>
              <a:t>dešimt tūkstančių talentų</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lt" sz="4000"/>
              <a:t>Nes šis mano sūnus buvo miręs ir vėl atgijo. jis buvo pasiklydęs ir yra rastas“. Taigi jie pradėjo švęsti.</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Lukas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15:24 val</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lt" sz="3600"/>
              <a:t>– Argi neturėjai pasigailėti savo bendratarno, kaip aš tavęs?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Motiejus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18:</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82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lt" altLang="ko-KR" sz="4400"/>
              <a:t>Osana Dovydo Sūnui!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lt" sz="3600"/>
              <a:t>Minios, einančios prieš jį ir iš paskos, šaukė: "Osana Dovydo Sūnui!" „Palaimintas, kuris ateina Viešpaties vardu! "Osana aukštybėse!"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Motiejus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lt" altLang="ko-KR" sz="2600">
                <a:solidFill>
                  <a:schemeClr val="tx1">
                    <a:lumMod val="65000"/>
                    <a:lumOff val="35000"/>
                  </a:schemeClr>
                </a:solidFill>
              </a:rPr>
              <a:t>Kai Jėzus artėjo prie Jeruzalės, jis pasiuntė du mokinius, sakydamas: „Eikite į kaimą ir prie jos rasite asilą su asilaičiu. Atriškite juos ir atneškite man“.</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Du mokiniai nuėjo į kaimą ir padarė taip, kaip Jėzus buvo jiems įsakęs.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Jie rado asilą. „Jų reikia Viešpačiui“. Tada savininkas juos iš karto atsiuntė.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Jėzus atsisėdo ant asilo kūdikio ir įžengė į Jeruzalę. Minia, einanti priešais jį ir šaukdama: „Osana Dovydo Sūnui!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Tai, kad Jėzus jodinėjo asilo kūdikiu ir kad jį pasitiko minia, buvo padaryta pagal užrašytą Biblijos pranašystę. Tačiau niekas apie tai nežinojo.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pamoka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lt" sz="3200">
                <a:solidFill>
                  <a:schemeClr val="tx1">
                    <a:lumMod val="65000"/>
                    <a:lumOff val="35000"/>
                  </a:schemeClr>
                </a:solidFill>
              </a:rPr>
              <a:t>„Jėzus jojo ant asilo kumeliuko, o minia šaukė: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'Osana Dovydo Sūnui!'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Visi jie buvo išpranašauti Biblijoje.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Jėzus gyveno paklusdamas,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kaip buvo parašyta Biblijoje.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Mes, sekantys Jėzumi, taip pat turime paklusti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Dievo žodis nuodugniai.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t" sz="3200">
                <a:solidFill>
                  <a:srgbClr val="ff0000"/>
                </a:solidFill>
              </a:rPr>
              <a:t>Kas yra Jėzus?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rgbClr val="0070c0"/>
                </a:solidFill>
              </a:rPr>
              <a:t>Jėzus yra..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chemeClr val="tx1">
                    <a:lumMod val="65000"/>
                    <a:lumOff val="35000"/>
                  </a:schemeClr>
                </a:solidFill>
              </a:rPr>
              <a:t>Jėzus yra mūsų karalius, vertas šlovės ir šlovės.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lt">
                <a:solidFill>
                  <a:schemeClr val="tx1">
                    <a:lumMod val="50000"/>
                    <a:lumOff val="50000"/>
                  </a:schemeClr>
                </a:solidFill>
              </a:rPr>
              <a:t>Nr. 73 Dievo žodis</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lt" sz="4400"/>
              <a:t>Jėzus prikelia Lozorių iš numirusių</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viktorina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t" sz="3200">
                <a:solidFill>
                  <a:schemeClr val="tx1">
                    <a:lumMod val="65000"/>
                    <a:lumOff val="35000"/>
                  </a:schemeClr>
                </a:solidFill>
              </a:rPr>
              <a:t>Ką Jėzus jojo į Jeruzalę?</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① </a:t>
            </a:r>
            <a:r xmlns:a="http://schemas.openxmlformats.org/drawingml/2006/main">
              <a:rPr altLang="ko-KR" lang="lt" sz="2800">
                <a:solidFill>
                  <a:schemeClr val="tx1">
                    <a:lumMod val="65000"/>
                    <a:lumOff val="35000"/>
                  </a:schemeClr>
                </a:solidFill>
              </a:rPr>
              <a:t>asilo kumeliukas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② </a:t>
            </a:r>
            <a:r xmlns:a="http://schemas.openxmlformats.org/drawingml/2006/main">
              <a:rPr altLang="ko-KR" lang="lt" sz="2800">
                <a:solidFill>
                  <a:schemeClr val="tx1">
                    <a:lumMod val="65000"/>
                    <a:lumOff val="35000"/>
                  </a:schemeClr>
                </a:solidFill>
              </a:rPr>
              <a:t>arkliukas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③ </a:t>
            </a:r>
            <a:r xmlns:a="http://schemas.openxmlformats.org/drawingml/2006/main">
              <a:rPr altLang="ko-KR" lang="lt" sz="2800">
                <a:solidFill>
                  <a:schemeClr val="tx1">
                    <a:lumMod val="65000"/>
                    <a:lumOff val="35000"/>
                  </a:schemeClr>
                </a:solidFill>
              </a:rPr>
              <a:t>dramblio jauniklis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④ </a:t>
            </a:r>
            <a:r xmlns:a="http://schemas.openxmlformats.org/drawingml/2006/main">
              <a:rPr altLang="ko-KR" lang="lt" sz="2800">
                <a:solidFill>
                  <a:schemeClr val="tx1">
                    <a:lumMod val="65000"/>
                    <a:lumOff val="35000"/>
                  </a:schemeClr>
                </a:solidFill>
              </a:rPr>
              <a:t>kupranugario kūdikis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rgbClr val="ff0000"/>
                </a:solidFill>
              </a:rPr>
              <a:t>① </a:t>
            </a:r>
            <a:r xmlns:a="http://schemas.openxmlformats.org/drawingml/2006/main">
              <a:rPr altLang="ko-KR" lang="lt" sz="2800">
                <a:solidFill>
                  <a:srgbClr val="ff0000"/>
                </a:solidFill>
              </a:rPr>
              <a:t>asilo kumeliukas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lt" sz="3600"/>
              <a:t>Minios, einančios prieš jį ir iš paskos, šaukė: "Osana Dovydo Sūnui!" „Palaimintas, kuris ateina Viešpaties vardu! "Osana aukštybėse!"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Motiejus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83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t" altLang="ko-KR" sz="4400"/>
              <a:t>Mano namai yra maldos namai.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lt" sz="3600"/>
              <a:t>"Parašyta, - pasakė jis jiems, - "Mano namai bus vadinami maldos namais", o jūs darote juos "plėšikų urvu".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Motiejus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21:13 val</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Jėzus įžengė į Jeruzalės šventyklą. Šventyklos viduje buvo daug pirklių ir pinigų keitėjų.</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lt" altLang="ko-KR" sz="3000">
                <a:solidFill>
                  <a:schemeClr val="tx1">
                    <a:lumMod val="65000"/>
                    <a:lumOff val="35000"/>
                  </a:schemeClr>
                </a:solidFill>
              </a:rPr>
              <a:t>Jėzus apvertė pinigų keitėjų stalus ir balandžius prekiaujančių suolus. Jis vežė visus, kurie ten pirko ir parduodavo.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Jėzus supykęs tarė: „Parašyta: Mano namai bus vadinami maldos namais, o jūs darote juos plėšikų duobe“.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Jėzus išvijo pirklius iš šventyklos ir išgydė šventykloje ligonius.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pamoka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t" sz="3600">
                <a:solidFill>
                  <a:schemeClr val="tx1">
                    <a:lumMod val="65000"/>
                    <a:lumOff val="35000"/>
                  </a:schemeClr>
                </a:solidFill>
              </a:rPr>
              <a:t>Šventykla, bažnyčia yra vieta garbinti ir melstis Dievui.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t" sz="3600">
                <a:solidFill>
                  <a:schemeClr val="tx1">
                    <a:lumMod val="65000"/>
                    <a:lumOff val="35000"/>
                  </a:schemeClr>
                </a:solidFill>
              </a:rPr>
              <a:t>Jėzus supyko ant minios, kuri ją pavertė verslo vieta.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t" sz="3600">
                <a:solidFill>
                  <a:schemeClr val="tx1">
                    <a:lumMod val="65000"/>
                    <a:lumOff val="35000"/>
                  </a:schemeClr>
                </a:solidFill>
              </a:rPr>
              <a:t>Dėl ko ateini į bažnyčią?</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t" sz="3600">
                <a:solidFill>
                  <a:schemeClr val="tx1">
                    <a:lumMod val="65000"/>
                    <a:lumOff val="35000"/>
                  </a:schemeClr>
                </a:solidFill>
              </a:rPr>
              <a:t>Bažnyčioje turite susitikti su Dievu garbindami ir melsdamiesi.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lt" sz="3200">
                <a:solidFill>
                  <a:srgbClr val="ff0000"/>
                </a:solidFill>
              </a:rPr>
              <a:t>Kas yra Jėzus?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rgbClr val="0070c0"/>
                </a:solidFill>
              </a:rPr>
              <a:t>Jėzus yra..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chemeClr val="tx1">
                    <a:lumMod val="65000"/>
                    <a:lumOff val="35000"/>
                  </a:schemeClr>
                </a:solidFill>
              </a:rPr>
              <a:t>Jėzus yra bažnyčios savininkas. Jėzus yra tas, kuris priima mūsų garbinimą ir maldas iš bažnyčios.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lt" sz="3600"/>
              <a:t>Jėzus jai pasakė: "Aš esu prisikėlimas ir gyvenimas. Kas mane tiki, gyvens, nors ir numirtų.</a:t>
            </a:r>
            <a:endParaRPr xmlns:a="http://schemas.openxmlformats.org/drawingml/2006/main" altLang="ko-KR" lang="en-US" sz="3600"/>
          </a:p>
          <a:p>
            <a:pPr xmlns:a="http://schemas.openxmlformats.org/drawingml/2006/main" lvl="0">
              <a:defRPr/>
            </a:pPr>
            <a:r xmlns:a="http://schemas.openxmlformats.org/drawingml/2006/main">
              <a:rPr altLang="ko-KR" lang="lt" sz="3600"/>
              <a:t>ir kas gyvena ir tiki mane, nemirs niekada. Ar tu tuo tiki?"</a:t>
            </a:r>
            <a:endParaRPr xmlns:a="http://schemas.openxmlformats.org/drawingml/2006/main" altLang="ko-KR" lang="en-US" sz="3600"/>
          </a:p>
          <a:p>
            <a:pPr xmlns:a="http://schemas.openxmlformats.org/drawingml/2006/main" lvl="0">
              <a:defRPr/>
            </a:pPr>
            <a:r xmlns:a="http://schemas.openxmlformats.org/drawingml/2006/main">
              <a:rPr altLang="ko-KR" lang="lt"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Jonas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11:</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t>Šios dienos viktorina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t" sz="3200">
                <a:solidFill>
                  <a:schemeClr val="tx1">
                    <a:lumMod val="65000"/>
                    <a:lumOff val="35000"/>
                  </a:schemeClr>
                </a:solidFill>
              </a:rPr>
              <a:t>Ką Jėzus išvarė iš šventyklos?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① </a:t>
            </a:r>
            <a:r xmlns:a="http://schemas.openxmlformats.org/drawingml/2006/main">
              <a:rPr altLang="ko-KR" lang="lt" sz="2800">
                <a:solidFill>
                  <a:schemeClr val="tx1">
                    <a:lumMod val="65000"/>
                    <a:lumOff val="35000"/>
                  </a:schemeClr>
                </a:solidFill>
              </a:rPr>
              <a:t>žydai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② </a:t>
            </a:r>
            <a:r xmlns:a="http://schemas.openxmlformats.org/drawingml/2006/main">
              <a:rPr altLang="ko-KR" lang="lt" sz="2800">
                <a:solidFill>
                  <a:schemeClr val="tx1">
                    <a:lumMod val="65000"/>
                    <a:lumOff val="35000"/>
                  </a:schemeClr>
                </a:solidFill>
              </a:rPr>
              <a:t>Pagonys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③ </a:t>
            </a:r>
            <a:r xmlns:a="http://schemas.openxmlformats.org/drawingml/2006/main">
              <a:rPr altLang="ko-KR" lang="lt" sz="2800">
                <a:solidFill>
                  <a:schemeClr val="tx1">
                    <a:lumMod val="65000"/>
                    <a:lumOff val="35000"/>
                  </a:schemeClr>
                </a:solidFill>
              </a:rPr>
              <a:t>Kunigas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④ </a:t>
            </a:r>
            <a:r xmlns:a="http://schemas.openxmlformats.org/drawingml/2006/main">
              <a:rPr altLang="ko-KR" lang="lt" sz="2800">
                <a:solidFill>
                  <a:schemeClr val="tx1">
                    <a:lumMod val="65000"/>
                    <a:lumOff val="35000"/>
                  </a:schemeClr>
                </a:solidFill>
              </a:rPr>
              <a:t>Prekybininkai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rgbClr val="ff0000"/>
                </a:solidFill>
              </a:rPr>
              <a:t>④ </a:t>
            </a:r>
            <a:r xmlns:a="http://schemas.openxmlformats.org/drawingml/2006/main">
              <a:rPr altLang="ko-KR" lang="lt" sz="2800">
                <a:solidFill>
                  <a:srgbClr val="ff0000"/>
                </a:solidFill>
              </a:rPr>
              <a:t>Prekybininkai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lt" sz="3600"/>
              <a:t>"Parašyta, - pasakė jis jiems, - "Mano namai bus vadinami maldos namais", o jūs darote juos "plėšikų urvu".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Motiejus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21:13 val</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84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t" altLang="ko-KR" sz="4400"/>
              <a:t>Jėzus nuplovė savo mokiniams kojas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lt" sz="3600"/>
              <a:t>Dabar, kai aš, jūsų Viešpats ir Mokytojas, nuploviau jums kojas, plaukite ir jūs vieni kitiems kojas.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Jonas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Jėzus paskutinę vakarienę valgė su savo mokiniais. Jėzus žinojo, kad tai buvo paskutinis jo valgis su mokiniais.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lt" altLang="ko-KR" sz="3000">
                <a:solidFill>
                  <a:schemeClr val="tx1">
                    <a:lumMod val="65000"/>
                    <a:lumOff val="35000"/>
                  </a:schemeClr>
                </a:solidFill>
              </a:rPr>
              <a:t>Jėzus staiga atnešė vandens į dubenį ir pradėjo po vieną plauti kojas savo mokiniams.</a:t>
            </a:r>
            <a:r xmlns:a="http://schemas.openxmlformats.org/drawingml/2006/main">
              <a:rPr lang="lt"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Kai atėjo Petro eilė, Petras tarė: "Kodėl Viešpats plauna mums kojas? Aš neplausiu!"</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Jėzus atsakė. „Jei aš neplausiu tau kojų, tu ir aš neturėsime su tuo nieko bendra. Galbūt dabar nelabai suprasi, bet vieną dieną suprasi.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"Aš nuploviau tau kojas, kad parodyčiau pavyzdį. Nuo šiol plaukite vieni kitiems kojas ir tapkite žmonėmis, kurie tarnauja vieni kitiems."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pamoka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lt" sz="3600">
                <a:solidFill>
                  <a:schemeClr val="tx1">
                    <a:lumMod val="65000"/>
                    <a:lumOff val="35000"/>
                  </a:schemeClr>
                </a:solidFill>
              </a:rPr>
              <a:t>Pasaulyje žemieji tarnauja aukštiems žmonėms, o priešingai, Jėzus nuplovė savo mokiniams kojas ir pasidavė</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t" sz="3600">
                <a:solidFill>
                  <a:schemeClr val="tx1">
                    <a:lumMod val="65000"/>
                    <a:lumOff val="35000"/>
                  </a:schemeClr>
                </a:solidFill>
              </a:rPr>
              <a:t>jo gyvenimas mums.</a:t>
            </a:r>
            <a:r xmlns:a="http://schemas.openxmlformats.org/drawingml/2006/main">
              <a:rPr altLang="en-US" lang="lt" sz="3600">
                <a:solidFill>
                  <a:schemeClr val="tx1">
                    <a:lumMod val="65000"/>
                    <a:lumOff val="35000"/>
                  </a:schemeClr>
                </a:solidFill>
              </a:rPr>
              <a:t> </a:t>
            </a:r>
            <a:r xmlns:a="http://schemas.openxmlformats.org/drawingml/2006/main">
              <a:rPr altLang="ko-KR" lang="lt" sz="3600">
                <a:solidFill>
                  <a:schemeClr val="tx1">
                    <a:lumMod val="65000"/>
                    <a:lumOff val="35000"/>
                  </a:schemeClr>
                </a:solidFill>
              </a:rPr>
              <a:t>Jei esame Jėzaus mokiniai, turėtume džiaugtis galėdami tarnauti vieni kitiems žemesnėje vietoje, o ne norėti, kad su mumis būtų elgiamasi aukštesnėje vietoje.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Vieną dieną Jėzų pasiekė žinia. „Lozorius serga. Greitai ateik ir išgydyk jį“.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t" sz="3200"/>
              <a:t>Kas yra Jėzus?</a:t>
            </a:r>
            <a:r xmlns:a="http://schemas.openxmlformats.org/drawingml/2006/main">
              <a:rPr altLang="en-US" lang="l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rgbClr val="0070c0"/>
                </a:solidFill>
              </a:rPr>
              <a:t>Jėzus</a:t>
            </a:r>
            <a:r xmlns:a="http://schemas.openxmlformats.org/drawingml/2006/main">
              <a:rPr altLang="en-US" lang="lt" sz="3600">
                <a:solidFill>
                  <a:srgbClr val="0070c0"/>
                </a:solidFill>
              </a:rPr>
              <a:t> </a:t>
            </a:r>
            <a:r xmlns:a="http://schemas.openxmlformats.org/drawingml/2006/main">
              <a:rPr altLang="ko-KR" lang="lt" sz="3600">
                <a:solidFill>
                  <a:srgbClr val="0070c0"/>
                </a:solidFill>
              </a:rPr>
              <a:t>yra..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chemeClr val="tx1">
                    <a:lumMod val="65000"/>
                    <a:lumOff val="35000"/>
                  </a:schemeClr>
                </a:solidFill>
              </a:rPr>
              <a:t>Jėzus yra aukščiausias žmogus, bet jis atėjo į žemiausią vietą ir norėjo mums visiems tarnauti.</a:t>
            </a:r>
            <a:r xmlns:a="http://schemas.openxmlformats.org/drawingml/2006/main">
              <a:rPr altLang="en-US" lang="lt"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t>Šios dienos viktorina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t" sz="3200">
                <a:solidFill>
                  <a:schemeClr val="tx1">
                    <a:lumMod val="65000"/>
                    <a:lumOff val="35000"/>
                  </a:schemeClr>
                </a:solidFill>
              </a:rPr>
              <a:t>Kas neleido Jėzui nusiplauti kojų?</a:t>
            </a:r>
            <a:r xmlns:a="http://schemas.openxmlformats.org/drawingml/2006/main">
              <a:rPr altLang="en-US" lang="lt"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① </a:t>
            </a:r>
            <a:r xmlns:a="http://schemas.openxmlformats.org/drawingml/2006/main">
              <a:rPr altLang="ko-KR" lang="lt" sz="2800">
                <a:solidFill>
                  <a:schemeClr val="tx1">
                    <a:lumMod val="65000"/>
                    <a:lumOff val="35000"/>
                  </a:schemeClr>
                </a:solidFill>
              </a:rPr>
              <a:t>Jonas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② </a:t>
            </a:r>
            <a:r xmlns:a="http://schemas.openxmlformats.org/drawingml/2006/main">
              <a:rPr altLang="ko-KR" lang="lt" sz="2800">
                <a:solidFill>
                  <a:schemeClr val="tx1">
                    <a:lumMod val="65000"/>
                    <a:lumOff val="35000"/>
                  </a:schemeClr>
                </a:solidFill>
              </a:rPr>
              <a:t>Tomas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③ </a:t>
            </a:r>
            <a:r xmlns:a="http://schemas.openxmlformats.org/drawingml/2006/main">
              <a:rPr altLang="ko-KR" lang="lt" sz="2800">
                <a:solidFill>
                  <a:schemeClr val="tx1">
                    <a:lumMod val="65000"/>
                    <a:lumOff val="35000"/>
                  </a:schemeClr>
                </a:solidFill>
              </a:rPr>
              <a:t>Petras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④ </a:t>
            </a:r>
            <a:r xmlns:a="http://schemas.openxmlformats.org/drawingml/2006/main">
              <a:rPr altLang="ko-KR" lang="lt" sz="2800">
                <a:solidFill>
                  <a:schemeClr val="tx1">
                    <a:lumMod val="65000"/>
                    <a:lumOff val="35000"/>
                  </a:schemeClr>
                </a:solidFill>
              </a:rPr>
              <a:t>Judas Iskarijotas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rgbClr val="ff0000"/>
                </a:solidFill>
              </a:rPr>
              <a:t>③ </a:t>
            </a:r>
            <a:r xmlns:a="http://schemas.openxmlformats.org/drawingml/2006/main">
              <a:rPr altLang="ko-KR" lang="lt" sz="2800">
                <a:solidFill>
                  <a:srgbClr val="ff0000"/>
                </a:solidFill>
              </a:rPr>
              <a:t>Petras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lt" sz="3600"/>
              <a:t>Dabar, kai aš, jūsų Viešpats ir Mokytojas, nuploviau jums kojas, plaukite ir jūs vieni kitiems kojas.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Jonas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85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t" altLang="ko-KR" sz="4400"/>
              <a:t>Jėzus meldžiasi ant kalno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lt" altLang="ko-KR" sz="3600"/>
              <a:t>Paėjęs kiek toliau, jis parpuolė veidu į žemę ir meldėsi: "Mano Tėve, jei įmanoma, tebūna atimta iš manęs ši taurė. Tačiau ne taip, kaip aš noriu, o kaip tu".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Motiejus</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Po vakarienės Jėzus su savo mokiniais nuėjo į vietą, vadinamą Getsemane.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lt" altLang="ko-KR" sz="3000">
                <a:solidFill>
                  <a:schemeClr val="tx1">
                    <a:lumMod val="65000"/>
                    <a:lumOff val="35000"/>
                  </a:schemeClr>
                </a:solidFill>
              </a:rPr>
              <a:t>Jėzus tarė mokiniams: „Mano sielą iki mirties apima liūdesys. Likite čia ir budėkite su manimi.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„Mano Tėve, jei įmanoma, tebūna iš manęs atimta ši taurė. Tačiau ne kaip aš noriu, bet kaip tu“. Jėzus nuoširdžiai meldėsi. Tačiau mokiniai giliai užmigo.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Jėzus, pažadindamas savo mokinius, pasakė: „Ar negalėtumėte valandėlę budėti su manimi? Žiūrėk. Štai ateina mano išdavikas manęs suimti.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Galų gale Jėzus sekė žmones, kurie atėjo jo sugauti. Tai turėjo mirti, kad sumokėtume už mūsų nuodėmes ant kryžiaus, kaip norėjo Dievas.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Tačiau prieš atvykstant Jėzui jis mirė.</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solidFill>
                  <a:srgbClr val="ff0000"/>
                </a:solidFill>
              </a:rPr>
              <a:t>Šios dienos pamoka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lt" altLang="ko-KR" sz="3600">
                <a:solidFill>
                  <a:schemeClr val="tx1">
                    <a:lumMod val="65000"/>
                    <a:lumOff val="35000"/>
                  </a:schemeClr>
                </a:solidFill>
              </a:rPr>
              <a:t>Jėzui buvo skaudu mirti, kad sumokėtų už mūsų nuodėmes ant kryžiaus, bet jis buvo visiškai paklusnus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t" altLang="ko-KR" sz="3600">
                <a:solidFill>
                  <a:schemeClr val="tx1">
                    <a:lumMod val="65000"/>
                    <a:lumOff val="35000"/>
                  </a:schemeClr>
                </a:solidFill>
              </a:rPr>
              <a:t>nes tai buvo Dievo valia.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t" altLang="ko-KR" sz="3600">
                <a:solidFill>
                  <a:schemeClr val="tx1">
                    <a:lumMod val="65000"/>
                    <a:lumOff val="35000"/>
                  </a:schemeClr>
                </a:solidFill>
              </a:rPr>
              <a:t>Pirmiausia turime tikėtis, kad mūsų gyvenime išsipildys Dievo, o ne mano valia.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t>Kas yra Jėzus?</a:t>
            </a:r>
            <a:r xmlns:a="http://schemas.openxmlformats.org/drawingml/2006/main">
              <a:rPr lang="l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rgbClr val="0070c0"/>
                </a:solidFill>
              </a:rPr>
              <a:t>Jėzus</a:t>
            </a:r>
            <a:r xmlns:a="http://schemas.openxmlformats.org/drawingml/2006/main">
              <a:rPr lang="lt" altLang="en-US" sz="3600">
                <a:solidFill>
                  <a:srgbClr val="0070c0"/>
                </a:solidFill>
              </a:rPr>
              <a:t> </a:t>
            </a:r>
            <a:r xmlns:a="http://schemas.openxmlformats.org/drawingml/2006/main">
              <a:rPr lang="lt" altLang="ko-KR" sz="3600">
                <a:solidFill>
                  <a:srgbClr val="0070c0"/>
                </a:solidFill>
              </a:rPr>
              <a:t>yra..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chemeClr val="tx1">
                    <a:lumMod val="65000"/>
                    <a:lumOff val="35000"/>
                  </a:schemeClr>
                </a:solidFill>
              </a:rPr>
              <a:t>Jėzus šioje žemėje yra be nuodėmės, nes visiškai vykdo Dievo valią.</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viktorina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Kur Jėzus meldėsi prieš suimdamas?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① </a:t>
            </a:r>
            <a:r xmlns:a="http://schemas.openxmlformats.org/drawingml/2006/main">
              <a:rPr lang="lt" altLang="ko-KR" sz="2800">
                <a:solidFill>
                  <a:schemeClr val="tx1">
                    <a:lumMod val="65000"/>
                    <a:lumOff val="35000"/>
                  </a:schemeClr>
                </a:solidFill>
              </a:rPr>
              <a:t>Jeruzalės šventykloje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② </a:t>
            </a:r>
            <a:r xmlns:a="http://schemas.openxmlformats.org/drawingml/2006/main">
              <a:rPr lang="lt" altLang="ko-KR" sz="2800">
                <a:solidFill>
                  <a:schemeClr val="tx1">
                    <a:lumMod val="65000"/>
                    <a:lumOff val="35000"/>
                  </a:schemeClr>
                </a:solidFill>
              </a:rPr>
              <a:t>Getsemanė</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③ </a:t>
            </a:r>
            <a:r xmlns:a="http://schemas.openxmlformats.org/drawingml/2006/main">
              <a:rPr lang="lt" altLang="ko-KR" sz="2800">
                <a:solidFill>
                  <a:schemeClr val="tx1">
                    <a:lumMod val="65000"/>
                    <a:lumOff val="35000"/>
                  </a:schemeClr>
                </a:solidFill>
              </a:rPr>
              <a:t>Viršutinis Marko kambarys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④ </a:t>
            </a:r>
            <a:r xmlns:a="http://schemas.openxmlformats.org/drawingml/2006/main">
              <a:rPr lang="lt" altLang="ko-KR" sz="2800">
                <a:solidFill>
                  <a:schemeClr val="tx1">
                    <a:lumMod val="65000"/>
                    <a:lumOff val="35000"/>
                  </a:schemeClr>
                </a:solidFill>
              </a:rPr>
              <a:t>Galilėjos ežeras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rgbClr val="ff0000"/>
                </a:solidFill>
              </a:rPr>
              <a:t>② </a:t>
            </a:r>
            <a:r xmlns:a="http://schemas.openxmlformats.org/drawingml/2006/main">
              <a:rPr lang="lt" altLang="ko-KR" sz="2800">
                <a:solidFill>
                  <a:srgbClr val="ff0000"/>
                </a:solidFill>
              </a:rPr>
              <a:t>Getsemanė</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lt" altLang="ko-KR" sz="3600"/>
              <a:t>Paėjęs šiek tiek toliau, jis parpuolė veidu į žemę ir meldėsi: "Mano Tėve, jei įmanoma, tebūna iš manęs atimta ši taurė. Tačiau ne taip, kaip aš noriu, o kaip tu".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Motiejus</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86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t" altLang="ko-KR" sz="4400"/>
              <a:t>Jėzus mirė ant kryžiaus.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lt" altLang="ko-KR" sz="3600"/>
              <a:t>Jėzus sušuko garsiu balsu: „Tėve, į tavo rankas atiduodu savo dvasią“. Tai pasakęs, jis atsikvėpė.</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Lukas</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23:</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Jėzus, paimtas į nelaisvę romėnų kareivių, nešiojo galvoje erškėčių vainiką, buvo išjuoktas, nešė kryžių ir buvo išvestas mirties bausmei į kalną.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Tada Jėzus buvo nukryžiuotas ant kryžiaus kartu su dviem nusikaltėliais. Žmonės stovėjo žiūrėdami, o valdovai net šaipėsi iš jo.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„Tėve, atleisk jiems, nes jie nežino, ką daro“. Jėzus meldėsi už tuos, kurie jį nužudė.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Jėzus pasakė: „Atlikta! Ir Jis nulenkė galvą ir atidavė savo dvasią.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lt" sz="2800">
                <a:solidFill>
                  <a:schemeClr val="tx1">
                    <a:lumMod val="65000"/>
                    <a:lumOff val="35000"/>
                  </a:schemeClr>
                </a:solidFill>
              </a:rPr>
              <a:t>Lozoriaus sesuo vėlai atėjusiam Jėzui pasakė: „Jėzau, jei būtum čia buvęs, mano brolis nebūtų miręs“.</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Tuo metu šventyklos uždanga perplyšo į dvi dalis nuo viršaus iki apačios. Žemė drebėjo ir uolos skilo. Tai pamatę kareiviai, nukryžiavę Jėzų, išsigando ir sušuko: „Tikrai jis buvo Dievo Sūnus!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pamoka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lt" altLang="ko-KR" sz="3600">
                <a:solidFill>
                  <a:schemeClr val="tx1">
                    <a:lumMod val="65000"/>
                    <a:lumOff val="35000"/>
                  </a:schemeClr>
                </a:solidFill>
              </a:rPr>
              <a:t>Be nuodėmės Jėzus kentėjo ir mirė už mus ir sumokėjo už mūsų nuodėmes.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t" altLang="ko-KR" sz="3600">
                <a:solidFill>
                  <a:schemeClr val="tx1">
                    <a:lumMod val="65000"/>
                    <a:lumOff val="35000"/>
                  </a:schemeClr>
                </a:solidFill>
              </a:rPr>
              <a:t>Todėl mums patiems mokėti nereikia.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t" altLang="ko-KR" sz="3600">
                <a:solidFill>
                  <a:schemeClr val="tx1">
                    <a:lumMod val="65000"/>
                    <a:lumOff val="35000"/>
                  </a:schemeClr>
                </a:solidFill>
              </a:rPr>
              <a:t>Jėzaus dėka buvome išgelbėti.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t" altLang="ko-KR" sz="3600">
                <a:solidFill>
                  <a:schemeClr val="tx1">
                    <a:lumMod val="65000"/>
                    <a:lumOff val="35000"/>
                  </a:schemeClr>
                </a:solidFill>
              </a:rPr>
              <a:t>Mes neturime to pamiršti nė akimirkai.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t>Kas yra Jėzus?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rgbClr val="0070c0"/>
                </a:solidFill>
              </a:rPr>
              <a:t>Jėzus yra..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chemeClr val="tx1">
                    <a:lumMod val="65000"/>
                    <a:lumOff val="35000"/>
                  </a:schemeClr>
                </a:solidFill>
              </a:rPr>
              <a:t>Jėzus yra Gelbėtojas, kuris išgelbėjo mus, mirdamas už mūsų nuodėmes ant kryžiaus.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viktorina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Su kuo Jėzus buvo nukryžiuotas?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① </a:t>
            </a:r>
            <a:r xmlns:a="http://schemas.openxmlformats.org/drawingml/2006/main">
              <a:rPr lang="lt" altLang="ko-KR" sz="2800">
                <a:solidFill>
                  <a:schemeClr val="tx1">
                    <a:lumMod val="65000"/>
                    <a:lumOff val="35000"/>
                  </a:schemeClr>
                </a:solidFill>
              </a:rPr>
              <a:t>Mokiniai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② </a:t>
            </a:r>
            <a:r xmlns:a="http://schemas.openxmlformats.org/drawingml/2006/main">
              <a:rPr lang="lt" altLang="ko-KR" sz="2800">
                <a:solidFill>
                  <a:schemeClr val="tx1">
                    <a:lumMod val="65000"/>
                    <a:lumOff val="35000"/>
                  </a:schemeClr>
                </a:solidFill>
              </a:rPr>
              <a:t>Moterys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③ </a:t>
            </a:r>
            <a:r xmlns:a="http://schemas.openxmlformats.org/drawingml/2006/main">
              <a:rPr lang="lt" altLang="ko-KR" sz="2800">
                <a:solidFill>
                  <a:schemeClr val="tx1">
                    <a:lumMod val="65000"/>
                    <a:lumOff val="35000"/>
                  </a:schemeClr>
                </a:solidFill>
              </a:rPr>
              <a:t>Kunigai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④ </a:t>
            </a:r>
            <a:r xmlns:a="http://schemas.openxmlformats.org/drawingml/2006/main">
              <a:rPr lang="lt" altLang="ko-KR" sz="2800">
                <a:solidFill>
                  <a:schemeClr val="tx1">
                    <a:lumMod val="65000"/>
                    <a:lumOff val="35000"/>
                  </a:schemeClr>
                </a:solidFill>
              </a:rPr>
              <a:t>Nusikaltėliai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rgbClr val="ff0000"/>
                </a:solidFill>
              </a:rPr>
              <a:t>④ </a:t>
            </a:r>
            <a:r xmlns:a="http://schemas.openxmlformats.org/drawingml/2006/main">
              <a:rPr lang="lt" altLang="ko-KR" sz="2800">
                <a:solidFill>
                  <a:srgbClr val="ff0000"/>
                </a:solidFill>
              </a:rPr>
              <a:t>Nusikaltėliai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lt" altLang="ko-KR" sz="3600"/>
              <a:t>Jėzus sušuko garsiu balsu: „Tėve, į tavo rankas atiduodu savo dvasią“. Tai pasakęs, jis atsikvėpė.</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Lukas</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23:</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87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t" altLang="ko-KR" sz="4400"/>
              <a:t>Tuščias kapas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t" altLang="ko-KR" sz="3600"/>
              <a:t>Tai ji atsisuko ir pamatė stovintį Jėzų, bet nesuprato, kad tai Jėzus.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Jonas</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20:</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Marija Magdalietė nuėjo prie kapo pamatyti mirusio Jėzaus. Tačiau akmeninės kapo durys buvo atviros.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Jėzaus kūno kape nebuvo. Marija manė, kad kažkas pavogė Jėzaus kūną.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Angelas pasirodė ir paklausė. "Kodėl tu verki?" Marija atsakė: „Kažkas pavogė Jėzaus kūną“.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lt" sz="3200">
                <a:solidFill>
                  <a:schemeClr val="tx1">
                    <a:lumMod val="65000"/>
                    <a:lumOff val="35000"/>
                  </a:schemeClr>
                </a:solidFill>
              </a:rPr>
              <a:t>Jėzus pasakė: „Paimkite akmeninius kapo vartus“. Jėzus įsakė: „Išeik, Lozorius“.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Ir kai ji atsisuko, ten buvo Jėzus, kuris grįžo gyvas. Bet Marija Jėzaus nepažino. Ji nemanė, kad Jėzus atgis.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„Marija...“ Tik kai Jėzus pašaukė, Marija jį atpažįsta. „Viešpatie, tu tikrai atgijai.“ Jėzus prisikėlė praėjus trims dienoms po mirties.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pamoka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lt" altLang="ko-KR" sz="3300">
                <a:solidFill>
                  <a:schemeClr val="tx1">
                    <a:lumMod val="65000"/>
                    <a:lumOff val="35000"/>
                  </a:schemeClr>
                </a:solidFill>
              </a:rPr>
              <a:t>Niekas pasaulyje nėra miręs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t" altLang="ko-KR" sz="3300">
                <a:solidFill>
                  <a:schemeClr val="tx1">
                    <a:lumMod val="65000"/>
                    <a:lumOff val="35000"/>
                  </a:schemeClr>
                </a:solidFill>
              </a:rPr>
              <a:t>ir vėl gyvas.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t" altLang="ko-KR" sz="3300">
                <a:solidFill>
                  <a:schemeClr val="tx1">
                    <a:lumMod val="65000"/>
                    <a:lumOff val="35000"/>
                  </a:schemeClr>
                </a:solidFill>
              </a:rPr>
              <a:t>Tačiau vienintelis Jėzus, prisikėlęs iš mirties, tebėra gyvas.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t" altLang="ko-KR" sz="3300">
                <a:solidFill>
                  <a:schemeClr val="tx1">
                    <a:lumMod val="65000"/>
                    <a:lumOff val="35000"/>
                  </a:schemeClr>
                </a:solidFill>
              </a:rPr>
              <a:t>Biblija sako, kad tie, kurie tiki Jėzų, taip pat atgyja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t" altLang="ko-KR" sz="3300">
                <a:solidFill>
                  <a:schemeClr val="tx1">
                    <a:lumMod val="65000"/>
                    <a:lumOff val="35000"/>
                  </a:schemeClr>
                </a:solidFill>
              </a:rPr>
              <a:t>kaip Jėzus.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t" altLang="ko-KR" sz="3300">
                <a:solidFill>
                  <a:schemeClr val="tx1">
                    <a:lumMod val="65000"/>
                    <a:lumOff val="35000"/>
                  </a:schemeClr>
                </a:solidFill>
              </a:rPr>
              <a:t>Taigi mes neturime prarasti vilties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t" altLang="ko-KR" sz="3300">
                <a:solidFill>
                  <a:schemeClr val="tx1">
                    <a:lumMod val="65000"/>
                    <a:lumOff val="35000"/>
                  </a:schemeClr>
                </a:solidFill>
              </a:rPr>
              <a:t>amžinam gyvenimui.</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t>Kas yra Jėzus?</a:t>
            </a:r>
            <a:r xmlns:a="http://schemas.openxmlformats.org/drawingml/2006/main">
              <a:rPr lang="l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rgbClr val="0070c0"/>
                </a:solidFill>
              </a:rPr>
              <a:t>Jėzus yra..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chemeClr val="tx1">
                    <a:lumMod val="65000"/>
                    <a:lumOff val="35000"/>
                  </a:schemeClr>
                </a:solidFill>
              </a:rPr>
              <a:t>Jėzus yra Pergalės Viešpats, kuris nugalėjo mirtį ir atgijo.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viktorina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Ką galvojo Marija, pamačiusi, kad kape nėra Jėzaus?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① </a:t>
            </a:r>
            <a:r xmlns:a="http://schemas.openxmlformats.org/drawingml/2006/main">
              <a:rPr lang="lt" altLang="ko-KR" sz="2800">
                <a:solidFill>
                  <a:schemeClr val="tx1">
                    <a:lumMod val="65000"/>
                    <a:lumOff val="35000"/>
                  </a:schemeClr>
                </a:solidFill>
              </a:rPr>
              <a:t>Jėzus prisikėlė!</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② </a:t>
            </a:r>
            <a:r xmlns:a="http://schemas.openxmlformats.org/drawingml/2006/main">
              <a:rPr lang="lt" altLang="ko-KR" sz="2800">
                <a:solidFill>
                  <a:schemeClr val="tx1">
                    <a:lumMod val="65000"/>
                    <a:lumOff val="35000"/>
                  </a:schemeClr>
                </a:solidFill>
              </a:rPr>
              <a:t>Tai ne Jėzaus kapas!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③ </a:t>
            </a:r>
            <a:r xmlns:a="http://schemas.openxmlformats.org/drawingml/2006/main">
              <a:rPr lang="lt" altLang="ko-KR" sz="2800">
                <a:solidFill>
                  <a:schemeClr val="tx1">
                    <a:lumMod val="65000"/>
                    <a:lumOff val="35000"/>
                  </a:schemeClr>
                </a:solidFill>
              </a:rPr>
              <a:t>Kažkas pavogė Jėzaus lavoną!</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④ </a:t>
            </a:r>
            <a:r xmlns:a="http://schemas.openxmlformats.org/drawingml/2006/main">
              <a:rPr lang="lt" altLang="ko-KR" sz="2800">
                <a:solidFill>
                  <a:schemeClr val="tx1">
                    <a:lumMod val="65000"/>
                    <a:lumOff val="35000"/>
                  </a:schemeClr>
                </a:solidFill>
              </a:rPr>
              <a:t>Mokiniai nupirko Jėzaus lavoną!</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rgbClr val="ff0000"/>
                </a:solidFill>
              </a:rPr>
              <a:t>③ </a:t>
            </a:r>
            <a:r xmlns:a="http://schemas.openxmlformats.org/drawingml/2006/main">
              <a:rPr lang="lt" altLang="ko-KR" sz="2800">
                <a:solidFill>
                  <a:srgbClr val="ff0000"/>
                </a:solidFill>
              </a:rPr>
              <a:t>Kažkas pavogė Jėzaus lavoną!</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t" altLang="ko-KR" sz="3600"/>
              <a:t>Tai ji atsisuko ir pamatė stovintį Jėzų, bet nesuprato, kad tai Jėzus.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Jonas</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20:</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88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t" altLang="ko-KR" sz="4400"/>
              <a:t>Jėzus, kuris pakilo į dangų</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t" altLang="ko-KR" sz="3600"/>
              <a:t>Tai pasakęs, jis buvo pakeltas jų akyse, ir debesis paslėpė jį nuo jų akių.</a:t>
            </a:r>
            <a:r xmlns:a="http://schemas.openxmlformats.org/drawingml/2006/main">
              <a:rPr lang="lt"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Aktai</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1:</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Mokinius, kurie nežinojo, kad Jėzus prisikėlė, apėmė baimė ir nusivylimas.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Prisikėlęs Jėzus atėjo ir atsistojo tarp jų, parodė jiems rankas ir šoną ir pasakė: „Nustok abejoti ir tikėk“.</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lt" sz="2800">
                <a:solidFill>
                  <a:schemeClr val="tx1">
                    <a:lumMod val="65000"/>
                    <a:lumOff val="35000"/>
                  </a:schemeClr>
                </a:solidFill>
              </a:rPr>
              <a:t>Tada stebėtinai, praėjus trims dienoms po mirties, Lozorius išėjo. Žmonės džiaugėsi tai matydami ir šlovino Dievą.</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Tada Jėzus pasakė, kad grįš pas savo Tėvą, Dievą, ir pažadėjo, kad atsiųs Šventąją Dvasią.</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lt" altLang="ko-KR" sz="3000">
                <a:solidFill>
                  <a:schemeClr val="tx1">
                    <a:lumMod val="65000"/>
                    <a:lumOff val="35000"/>
                  </a:schemeClr>
                </a:solidFill>
              </a:rPr>
              <a:t>Ir Jėzus įsakė savo mokiniams būti Jo liudytojais iki pasaulio pabaigos, skelbti Evangeliją ir mokyti žodį.</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Atlikęs visas misijas šioje žemėje, Jėzus pakilo į dangų savo mokinių akivaizdoje. Ir jis pažadėjo mums, kad vieną dieną grįš į šią žemę.</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pamoka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lt" altLang="ko-KR" sz="3600">
                <a:solidFill>
                  <a:schemeClr val="tx1">
                    <a:lumMod val="65000"/>
                    <a:lumOff val="35000"/>
                  </a:schemeClr>
                </a:solidFill>
              </a:rPr>
              <a:t>Jėzus įsakė savo mokiniams skelbti Evangeliją iki žemės pakraščių, prieš jam pakylant į dangų.</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t" altLang="ko-KR" sz="3600">
                <a:solidFill>
                  <a:schemeClr val="tx1">
                    <a:lumMod val="65000"/>
                    <a:lumOff val="35000"/>
                  </a:schemeClr>
                </a:solidFill>
              </a:rPr>
              <a:t>Bažnyčia yra Jėzaus mokinių grupė.</a:t>
            </a:r>
            <a:r xmlns:a="http://schemas.openxmlformats.org/drawingml/2006/main">
              <a:rPr lang="lt" altLang="en-US" sz="3600">
                <a:solidFill>
                  <a:schemeClr val="tx1">
                    <a:lumMod val="65000"/>
                    <a:lumOff val="35000"/>
                  </a:schemeClr>
                </a:solidFill>
              </a:rPr>
              <a:t> </a:t>
            </a:r>
            <a:r xmlns:a="http://schemas.openxmlformats.org/drawingml/2006/main">
              <a:rPr lang="lt" altLang="ko-KR" sz="3600">
                <a:solidFill>
                  <a:schemeClr val="tx1">
                    <a:lumMod val="65000"/>
                    <a:lumOff val="35000"/>
                  </a:schemeClr>
                </a:solidFill>
              </a:rPr>
              <a:t>Kaip Jėzaus mokiniai, turime skelbti Evangeliją visur. Ir mes turime būti Jėzaus liudytojais.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t>Kas yra Jėzus?</a:t>
            </a:r>
            <a:r xmlns:a="http://schemas.openxmlformats.org/drawingml/2006/main">
              <a:rPr lang="l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rgbClr val="0070c0"/>
                </a:solidFill>
              </a:rPr>
              <a:t>Jėzus yra..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chemeClr val="tx1">
                    <a:lumMod val="65000"/>
                    <a:lumOff val="35000"/>
                  </a:schemeClr>
                </a:solidFill>
              </a:rPr>
              <a:t>Jėzus vis dar gyvas, sėdi dešinėje Dievo pusėje ir, kaip buvo pažadėtas, grįš į žemę.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viktorina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Ką prisikėlęs Jėzus parodė savo mokiniams?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① </a:t>
            </a:r>
            <a:r xmlns:a="http://schemas.openxmlformats.org/drawingml/2006/main">
              <a:rPr lang="lt" altLang="ko-KR" sz="2800">
                <a:solidFill>
                  <a:schemeClr val="tx1">
                    <a:lumMod val="65000"/>
                    <a:lumOff val="35000"/>
                  </a:schemeClr>
                </a:solidFill>
              </a:rPr>
              <a:t>Nagų žymės ant rankų ir kojų</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② </a:t>
            </a:r>
            <a:r xmlns:a="http://schemas.openxmlformats.org/drawingml/2006/main">
              <a:rPr lang="lt" altLang="ko-KR" sz="2800">
                <a:solidFill>
                  <a:schemeClr val="tx1">
                    <a:lumMod val="65000"/>
                    <a:lumOff val="35000"/>
                  </a:schemeClr>
                </a:solidFill>
              </a:rPr>
              <a:t>Erškėčių žymės o galvą</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③ </a:t>
            </a:r>
            <a:r xmlns:a="http://schemas.openxmlformats.org/drawingml/2006/main">
              <a:rPr lang="lt" altLang="ko-KR" sz="2800">
                <a:solidFill>
                  <a:schemeClr val="tx1">
                    <a:lumMod val="65000"/>
                    <a:lumOff val="35000"/>
                  </a:schemeClr>
                </a:solidFill>
              </a:rPr>
              <a:t>Botagų žymės ant nugaros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④ </a:t>
            </a:r>
            <a:r xmlns:a="http://schemas.openxmlformats.org/drawingml/2006/main">
              <a:rPr lang="lt" altLang="ko-KR" sz="2800">
                <a:solidFill>
                  <a:schemeClr val="tx1">
                    <a:lumMod val="65000"/>
                    <a:lumOff val="35000"/>
                  </a:schemeClr>
                </a:solidFill>
              </a:rPr>
              <a:t>Sumušimai ant veido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rgbClr val="ff0000"/>
                </a:solidFill>
              </a:rPr>
              <a:t>① </a:t>
            </a:r>
            <a:r xmlns:a="http://schemas.openxmlformats.org/drawingml/2006/main">
              <a:rPr lang="lt" altLang="ko-KR" sz="2800">
                <a:solidFill>
                  <a:srgbClr val="ff0000"/>
                </a:solidFill>
              </a:rPr>
              <a:t>Nagų žymės ant rankų ir kojų</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t" altLang="ko-KR" sz="3600"/>
              <a:t>Tai pasakęs, jis buvo pakeltas jų akyse, ir debesis paslėpė jį nuo jų akių.</a:t>
            </a:r>
            <a:r xmlns:a="http://schemas.openxmlformats.org/drawingml/2006/main">
              <a:rPr lang="lt"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Aktai</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1:</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89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t" altLang="ko-KR" sz="4400"/>
              <a:t>Šventoji Dvasia atėjo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t" altLang="ko-KR" sz="3600"/>
              <a:t>Visi jie buvo pripildyti Šventosios Dvasios ir pradėjo kalbėti kitomis kalbomis, kaip Dvasia jiems leido.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Aktai</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Kaip sakė Jėzus, mokiniai buvo Jeruzalėje. Atėjus Sekminių dienai, jie visi buvo kartu vienoje vietoje.</a:t>
            </a:r>
            <a:r xmlns:a="http://schemas.openxmlformats.org/drawingml/2006/main">
              <a:rPr lang="l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t>Šios dienos pamoka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lt" sz="3200">
                <a:solidFill>
                  <a:schemeClr val="tx1">
                    <a:lumMod val="65000"/>
                    <a:lumOff val="35000"/>
                  </a:schemeClr>
                </a:solidFill>
              </a:rPr>
              <a:t>Jėzus atgaivino Lozorių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jo žodžiu.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Mes kada nors mirsime, bet turėsime prisikelti, nes tikime Jėzų.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Jūs turite būti krikščionis, gyvenantis su prisikėlimo viltimi.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Staiga pasigirdo garsas, panašus į smarkaus vėjo pūtimą, ir užpildė visą namą, kuriame jie sėdėjo.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Ir tada ant kiekvieno žmogaus galvos buvo ugnies liežuvis, ir tada visi jie buvo pripildyti Šventosios Dvasios ir pradėjo kalbėti kitomis kalbomis.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lt" altLang="ko-KR" sz="3000">
                <a:solidFill>
                  <a:schemeClr val="tx1">
                    <a:lumMod val="65000"/>
                    <a:lumOff val="35000"/>
                  </a:schemeClr>
                </a:solidFill>
              </a:rPr>
              <a:t>Kai visi nustebo, Petras pradėjo jiems pamokslauti apie Jėzų ir Evangeliją.</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Žmonės klausėsi Evangelijos, atgailavo ir krikštijo. Tą dieną buvo pakrikštyta daugiau nei 3000 žmonių.</a:t>
            </a:r>
            <a:r xmlns:a="http://schemas.openxmlformats.org/drawingml/2006/main">
              <a:rPr lang="l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pamoka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solidFill>
                  <a:schemeClr val="tx1">
                    <a:lumMod val="65000"/>
                    <a:lumOff val="35000"/>
                  </a:schemeClr>
                </a:solidFill>
              </a:rPr>
              <a:t>Jėzus atsiuntė Šventąją Dvasią savo mokiniams.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Šventoji Dvasia suteikė Petrui išminties ir galios skelbti Evangeliją.</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Šventoji Dvasia yra visų, kurie tiki Jėzų, širdyse.</a:t>
            </a:r>
            <a:r xmlns:a="http://schemas.openxmlformats.org/drawingml/2006/main">
              <a:rPr lang="lt" altLang="en-US" sz="3200">
                <a:solidFill>
                  <a:schemeClr val="tx1">
                    <a:lumMod val="65000"/>
                    <a:lumOff val="35000"/>
                  </a:schemeClr>
                </a:solidFill>
              </a:rPr>
              <a:t> </a:t>
            </a:r>
            <a:r xmlns:a="http://schemas.openxmlformats.org/drawingml/2006/main">
              <a:rPr lang="lt" altLang="ko-KR" sz="3200">
                <a:solidFill>
                  <a:schemeClr val="tx1">
                    <a:lumMod val="65000"/>
                    <a:lumOff val="35000"/>
                  </a:schemeClr>
                </a:solidFill>
              </a:rPr>
              <a:t>Nepamirškite, kad Šventoji Dvasia yra ta, kuri suteikia mums išminties ir drąsos skelbti Evangeliją, kaip ji suteikė Petrui išminties ir galios.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t>Kas yra Jėzus?</a:t>
            </a:r>
            <a:r xmlns:a="http://schemas.openxmlformats.org/drawingml/2006/main">
              <a:rPr lang="l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rgbClr val="0070c0"/>
                </a:solidFill>
              </a:rPr>
              <a:t>Jėzus yra..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chemeClr val="tx1">
                    <a:lumMod val="65000"/>
                    <a:lumOff val="35000"/>
                  </a:schemeClr>
                </a:solidFill>
              </a:rPr>
              <a:t>Jėzus siunčia Šventąją Dvasią visiems, kurie jį tiki, kad mums padėtų.</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viktorina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Ką jie išgirdo, kai atėjo Šventoji Dvasia?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① </a:t>
            </a:r>
            <a:r xmlns:a="http://schemas.openxmlformats.org/drawingml/2006/main">
              <a:rPr lang="lt" altLang="ko-KR" sz="2800">
                <a:solidFill>
                  <a:schemeClr val="tx1">
                    <a:lumMod val="65000"/>
                    <a:lumOff val="35000"/>
                  </a:schemeClr>
                </a:solidFill>
              </a:rPr>
              <a:t>trimito garsas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② </a:t>
            </a:r>
            <a:r xmlns:a="http://schemas.openxmlformats.org/drawingml/2006/main">
              <a:rPr lang="lt" altLang="ko-KR" sz="2800">
                <a:solidFill>
                  <a:schemeClr val="tx1">
                    <a:lumMod val="65000"/>
                    <a:lumOff val="35000"/>
                  </a:schemeClr>
                </a:solidFill>
              </a:rPr>
              <a:t>griaustinis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③ </a:t>
            </a:r>
            <a:r xmlns:a="http://schemas.openxmlformats.org/drawingml/2006/main">
              <a:rPr lang="lt" altLang="ko-KR" sz="2800">
                <a:solidFill>
                  <a:schemeClr val="tx1">
                    <a:lumMod val="65000"/>
                    <a:lumOff val="35000"/>
                  </a:schemeClr>
                </a:solidFill>
              </a:rPr>
              <a:t>smarkaus vėjo pūtimas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④ </a:t>
            </a:r>
            <a:r xmlns:a="http://schemas.openxmlformats.org/drawingml/2006/main">
              <a:rPr lang="lt" altLang="ko-KR" sz="2800">
                <a:solidFill>
                  <a:schemeClr val="tx1">
                    <a:lumMod val="65000"/>
                    <a:lumOff val="35000"/>
                  </a:schemeClr>
                </a:solidFill>
              </a:rPr>
              <a:t>maldų garsas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rgbClr val="ff0000"/>
                </a:solidFill>
              </a:rPr>
              <a:t>③ </a:t>
            </a:r>
            <a:r xmlns:a="http://schemas.openxmlformats.org/drawingml/2006/main">
              <a:rPr lang="lt" altLang="ko-KR" sz="2800">
                <a:solidFill>
                  <a:srgbClr val="ff0000"/>
                </a:solidFill>
              </a:rPr>
              <a:t>smarkaus vėjo pūtimas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t" altLang="ko-KR" sz="3600"/>
              <a:t>Visi jie buvo pripildyti Šventosios Dvasios ir pradėjo kalbėti kitomis kalbomis, kaip Dvasia jiems leido.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Aktai</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90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Pilypas papasakojo evangeliją etiopui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lt" altLang="ko-KR" sz="3600"/>
              <a:t>Tada Pilypas pradėjo nuo tos pačios Šventojo Rašto ištraukos ir papasakojo jam gerąją naujieną apie Jėzų.</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Aktai</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8:</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lt" sz="4000"/>
              <a:t>Nes šis mano sūnus buvo miręs ir vėl atgijo. jis buvo pasiklydęs ir yra rastas“. Taigi jie pradėjo švęsti.</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Lukas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15:24 val</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lt" sz="3200"/>
              <a:t>Kas yra Jėzus?</a:t>
            </a:r>
            <a:r xmlns:a="http://schemas.openxmlformats.org/drawingml/2006/main">
              <a:rPr altLang="en-US" lang="l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rgbClr val="0070c0"/>
                </a:solidFill>
              </a:rPr>
              <a:t>Jėzus yra..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chemeClr val="tx1">
                    <a:lumMod val="65000"/>
                    <a:lumOff val="35000"/>
                  </a:schemeClr>
                </a:solidFill>
              </a:rPr>
              <a:t>Jėzus yra gyvenimo šeimininkas, kuris sugrąžina mirusiuosius.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Vieną dieną Viešpaties angelas pasakė Pilypui, kuris tikėjo Jėzumi: „Eik į pietus į kelią – dykumos kelią“.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lt" altLang="ko-KR" sz="3100">
                <a:solidFill>
                  <a:schemeClr val="tx1">
                    <a:lumMod val="65000"/>
                    <a:lumOff val="35000"/>
                  </a:schemeClr>
                </a:solidFill>
              </a:rPr>
              <a:t>Jis išvyko į pietinę dykumą, kaip sakė angelas. Jis stebėjosi, kodėl angelas jį atsiuntė </a:t>
            </a:r>
            <a:r xmlns:a="http://schemas.openxmlformats.org/drawingml/2006/main">
              <a:rPr lang="lt"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Tuo metu eunuchas, atsakingas už pinigus Etiopijos šaliai, sėdėjo vagone ir skaitė pranašo Izaijo raštus. Filipas priėjo ir paklausė. "Ar jūs suprantate, ką skaitote?"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„Kaip aš galiu tai suprasti, – pasakė jis, – nebent man kas nors paaiškintų? Pilypas pradėjo nuo tos Šventojo Rašto ištraukos ir papasakojo jam gerąją naujieną apie Jėzų.</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Etiopas, priėmęs Jėzų, laimingas grįžo į savo šalį. Pilypas padėkojo Šventajai Dvasiai, kad nuvedė jį ten.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pamoka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solidFill>
                  <a:schemeClr val="tx1">
                    <a:lumMod val="65000"/>
                    <a:lumOff val="35000"/>
                  </a:schemeClr>
                </a:solidFill>
              </a:rPr>
              <a:t>Pilypas negalėjo iki galo suprasti, bet pakluso Šventosios Dvasios įsakymui. Taigi jis galėjo skelbti Evangeliją etiopui.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Kartais atsiduriame situacijoje, kurios negalime suprasti.</a:t>
            </a:r>
            <a:r xmlns:a="http://schemas.openxmlformats.org/drawingml/2006/main">
              <a:rPr lang="lt" altLang="en-US" sz="3200">
                <a:solidFill>
                  <a:schemeClr val="tx1">
                    <a:lumMod val="65000"/>
                    <a:lumOff val="35000"/>
                  </a:schemeClr>
                </a:solidFill>
              </a:rPr>
              <a:t> </a:t>
            </a:r>
            <a:r xmlns:a="http://schemas.openxmlformats.org/drawingml/2006/main">
              <a:rPr lang="lt" altLang="ko-KR" sz="3200">
                <a:solidFill>
                  <a:schemeClr val="tx1">
                    <a:lumMod val="65000"/>
                    <a:lumOff val="35000"/>
                  </a:schemeClr>
                </a:solidFill>
              </a:rPr>
              <a:t>Bet jei tu pasitiki Dievu ir paklūsti jam Šventojoje Dvasioje net tą akimirką, tu taip pat gali būti tikėjimo žmogus.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kurie skelbia Evangeliją.</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t>Kas yra Jėzus?</a:t>
            </a:r>
            <a:r xmlns:a="http://schemas.openxmlformats.org/drawingml/2006/main">
              <a:rPr lang="l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rgbClr val="0070c0"/>
                </a:solidFill>
              </a:rPr>
              <a:t>Jėzus yra..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chemeClr val="tx1">
                    <a:lumMod val="65000"/>
                    <a:lumOff val="35000"/>
                  </a:schemeClr>
                </a:solidFill>
              </a:rPr>
              <a:t>Jėzus yra tas, kuris vadovauja santykiams, su kuriuo turėtume susitikti.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viktorina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Už ką buvo atsakingas Etiopijos eunuchas, kurį sutiko Pilypas?</a:t>
            </a:r>
            <a:r xmlns:a="http://schemas.openxmlformats.org/drawingml/2006/main">
              <a:rPr lang="l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① </a:t>
            </a:r>
            <a:r xmlns:a="http://schemas.openxmlformats.org/drawingml/2006/main">
              <a:rPr lang="lt" altLang="ko-KR" sz="2800">
                <a:solidFill>
                  <a:schemeClr val="tx1">
                    <a:lumMod val="65000"/>
                    <a:lumOff val="35000"/>
                  </a:schemeClr>
                </a:solidFill>
              </a:rPr>
              <a:t>Jis buvo atsakingas už kariuomenę.</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② </a:t>
            </a:r>
            <a:r xmlns:a="http://schemas.openxmlformats.org/drawingml/2006/main">
              <a:rPr lang="lt" altLang="ko-KR" sz="2800">
                <a:solidFill>
                  <a:schemeClr val="tx1">
                    <a:lumMod val="65000"/>
                    <a:lumOff val="35000"/>
                  </a:schemeClr>
                </a:solidFill>
              </a:rPr>
              <a:t>Jis buvo savo šalies virėjas.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③ </a:t>
            </a:r>
            <a:r xmlns:a="http://schemas.openxmlformats.org/drawingml/2006/main">
              <a:rPr lang="lt" altLang="ko-KR" sz="2800">
                <a:solidFill>
                  <a:schemeClr val="tx1">
                    <a:lumMod val="65000"/>
                    <a:lumOff val="35000"/>
                  </a:schemeClr>
                </a:solidFill>
              </a:rPr>
              <a:t>Jis</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buvo</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in</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mokestis</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apie</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jo</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šalies</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pinigų.</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④ </a:t>
            </a:r>
            <a:r xmlns:a="http://schemas.openxmlformats.org/drawingml/2006/main">
              <a:rPr lang="lt" altLang="ko-KR" sz="2800">
                <a:solidFill>
                  <a:schemeClr val="tx1">
                    <a:lumMod val="65000"/>
                    <a:lumOff val="35000"/>
                  </a:schemeClr>
                </a:solidFill>
              </a:rPr>
              <a:t>Jis kontroliavo šalies garbinimą.</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rgbClr val="ff0000"/>
                </a:solidFill>
              </a:rPr>
              <a:t>③ </a:t>
            </a:r>
            <a:r xmlns:a="http://schemas.openxmlformats.org/drawingml/2006/main">
              <a:rPr lang="lt" altLang="ko-KR" sz="2800">
                <a:solidFill>
                  <a:srgbClr val="ff0000"/>
                </a:solidFill>
              </a:rPr>
              <a:t>Jis buvo atsakingas už savo šalies pinigus.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lt" altLang="ko-KR" sz="3600"/>
              <a:t>Tada Pilypas pradėjo nuo tos pačios Šventojo Rašto ištraukos ir papasakojo jam gerąją naujieną apie Jėzų.</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Aktai</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8:</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91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t" altLang="ko-KR" sz="4400"/>
              <a:t>Saulius sutinka Jėzų</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viktorina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t" sz="3200">
                <a:solidFill>
                  <a:schemeClr val="tx1">
                    <a:lumMod val="65000"/>
                    <a:lumOff val="35000"/>
                  </a:schemeClr>
                </a:solidFill>
              </a:rPr>
              <a:t>Kiek dienų praėjo nuo Lozoriaus mirties, kai atėjo Jėzus?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① </a:t>
            </a:r>
            <a:r xmlns:a="http://schemas.openxmlformats.org/drawingml/2006/main">
              <a:rPr altLang="ko-KR" lang="lt" sz="2800">
                <a:solidFill>
                  <a:schemeClr val="tx1">
                    <a:lumMod val="65000"/>
                    <a:lumOff val="35000"/>
                  </a:schemeClr>
                </a:solidFill>
              </a:rPr>
              <a:t>vieną dieną</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② </a:t>
            </a:r>
            <a:r xmlns:a="http://schemas.openxmlformats.org/drawingml/2006/main">
              <a:rPr altLang="ko-KR" lang="lt" sz="2800">
                <a:solidFill>
                  <a:schemeClr val="tx1">
                    <a:lumMod val="65000"/>
                    <a:lumOff val="35000"/>
                  </a:schemeClr>
                </a:solidFill>
              </a:rPr>
              <a:t>dvi dienas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③ </a:t>
            </a:r>
            <a:r xmlns:a="http://schemas.openxmlformats.org/drawingml/2006/main">
              <a:rPr altLang="ko-KR" lang="lt" sz="2800">
                <a:solidFill>
                  <a:schemeClr val="tx1">
                    <a:lumMod val="65000"/>
                    <a:lumOff val="35000"/>
                  </a:schemeClr>
                </a:solidFill>
              </a:rPr>
              <a:t>tris dienas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④ </a:t>
            </a:r>
            <a:r xmlns:a="http://schemas.openxmlformats.org/drawingml/2006/main">
              <a:rPr altLang="ko-KR" lang="lt" sz="2800">
                <a:solidFill>
                  <a:schemeClr val="tx1">
                    <a:lumMod val="65000"/>
                    <a:lumOff val="35000"/>
                  </a:schemeClr>
                </a:solidFill>
              </a:rPr>
              <a:t>keturios dienos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rgbClr val="ff0000"/>
                </a:solidFill>
              </a:rPr>
              <a:t>③ </a:t>
            </a:r>
            <a:r xmlns:a="http://schemas.openxmlformats.org/drawingml/2006/main">
              <a:rPr altLang="ko-KR" lang="lt" sz="2800">
                <a:solidFill>
                  <a:srgbClr val="ff0000"/>
                </a:solidFill>
              </a:rPr>
              <a:t>tris dienas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lt" altLang="ko-KR" sz="3600"/>
              <a:t>Jis parkrito ant žemės ir išgirdo balsą, sakantį jam: Sauliau, Sauliau, kodėl mane persekioji?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Aktai</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9:</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Buvo žmogus, vardu Saulius, kuris nekentė tų, kurie tiki Jėzų, ir jis nekentė bažnyčios.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lt" altLang="ko-KR" sz="3000">
                <a:solidFill>
                  <a:schemeClr val="tx1">
                    <a:lumMod val="65000"/>
                    <a:lumOff val="35000"/>
                  </a:schemeClr>
                </a:solidFill>
              </a:rPr>
              <a:t>Saulius taip nekentė Jėzaus, kad nuvyko į Damaską suimti krikščionių.</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Kai jis savo kelionėje priartėjo prie Damasko, staiga aplink jį blykstelėjo šviesa iš dangaus. Jis išgirdo balsą: „Sauliau, Sauliau, kodėl mane persekioji?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„Kas tu esi, Viešpatie?“ – paklausė Saulius. „Aš esu Jėzus, kurį tu persekioji“. Saulius nustebo, kad Jėzus gyvas. Jis manė, kad Jėzus mirė.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Saulius, sutikęs Jėzų, tapo nauju žmogumi. Taigi jis tapo apaštalu Pauliumi, kuris sunkiai dirbo skelbdamas Evangeliją pagonims ir parašė daug Biblijos knygų.</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pamoka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solidFill>
                  <a:schemeClr val="tx1">
                    <a:lumMod val="65000"/>
                    <a:lumOff val="35000"/>
                  </a:schemeClr>
                </a:solidFill>
              </a:rPr>
              <a:t>Saulius buvo žmogus, kuris persekiojo bažnyčią, bet Dievas pavadino jį apaštalu.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Jėzų sutikęs Saulius gyveno visiškai kitokį gyvenimą nei anksčiau.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Kokius pakeitimus padarėte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nuo tada, kai sutikai Jėzų?</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Tie, kurie sutinka Jėzų, turi gyventi kitaip nei bet kada anksčiau.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t>Kas yra Jėzus?</a:t>
            </a:r>
            <a:r xmlns:a="http://schemas.openxmlformats.org/drawingml/2006/main">
              <a:rPr lang="l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rgbClr val="0070c0"/>
                </a:solidFill>
              </a:rPr>
              <a:t>Jėzus yra..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chemeClr val="tx1">
                    <a:lumMod val="65000"/>
                    <a:lumOff val="35000"/>
                  </a:schemeClr>
                </a:solidFill>
              </a:rPr>
              <a:t>Jėzus yra tas, kuris atleidžia tokiems piktiems žmonėms kaip Saulius, pasišaukia juos ir paskiria darbininkais.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viktorina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Kodėl Saulius išvyko į Damaską?</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① </a:t>
            </a:r>
            <a:r xmlns:a="http://schemas.openxmlformats.org/drawingml/2006/main">
              <a:rPr lang="lt" altLang="ko-KR" sz="2800">
                <a:solidFill>
                  <a:schemeClr val="tx1">
                    <a:lumMod val="65000"/>
                    <a:lumOff val="35000"/>
                  </a:schemeClr>
                </a:solidFill>
              </a:rPr>
              <a:t>Suimti krikščionis.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② </a:t>
            </a:r>
            <a:r xmlns:a="http://schemas.openxmlformats.org/drawingml/2006/main">
              <a:rPr lang="lt" altLang="ko-KR" sz="2800">
                <a:solidFill>
                  <a:schemeClr val="tx1">
                    <a:lumMod val="65000"/>
                    <a:lumOff val="35000"/>
                  </a:schemeClr>
                </a:solidFill>
              </a:rPr>
              <a:t>Į kelionę.</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③ </a:t>
            </a:r>
            <a:r xmlns:a="http://schemas.openxmlformats.org/drawingml/2006/main">
              <a:rPr lang="lt" altLang="ko-KR" sz="2800">
                <a:solidFill>
                  <a:schemeClr val="tx1">
                    <a:lumMod val="65000"/>
                    <a:lumOff val="35000"/>
                  </a:schemeClr>
                </a:solidFill>
              </a:rPr>
              <a:t>Turėti pamaldas.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④ </a:t>
            </a:r>
            <a:r xmlns:a="http://schemas.openxmlformats.org/drawingml/2006/main">
              <a:rPr lang="lt" altLang="ko-KR" sz="2800">
                <a:solidFill>
                  <a:schemeClr val="tx1">
                    <a:lumMod val="65000"/>
                    <a:lumOff val="35000"/>
                  </a:schemeClr>
                </a:solidFill>
              </a:rPr>
              <a:t>Skelbti Evangeliją</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rgbClr val="ff0000"/>
                </a:solidFill>
              </a:rPr>
              <a:t>① </a:t>
            </a:r>
            <a:r xmlns:a="http://schemas.openxmlformats.org/drawingml/2006/main">
              <a:rPr lang="lt" altLang="ko-KR" sz="2800">
                <a:solidFill>
                  <a:srgbClr val="ff0000"/>
                </a:solidFill>
              </a:rPr>
              <a:t>Suimti krikščionis.</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lt" altLang="ko-KR" sz="3600"/>
              <a:t>Jis parkrito ant žemės ir išgirdo balsą, sakantį jam: Sauliau, Sauliau, kodėl mane persekioji?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Aktai</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9:</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lt" sz="3600"/>
              <a:t>Jėzus jai pasakė: "Aš esu prisikėlimas ir gyvenimas. Kas mane tiki, gyvens, nors ir numirtų.</a:t>
            </a:r>
            <a:endParaRPr xmlns:a="http://schemas.openxmlformats.org/drawingml/2006/main" altLang="ko-KR" lang="en-US" sz="3600"/>
          </a:p>
          <a:p>
            <a:pPr xmlns:a="http://schemas.openxmlformats.org/drawingml/2006/main" lvl="0">
              <a:defRPr/>
            </a:pPr>
            <a:r xmlns:a="http://schemas.openxmlformats.org/drawingml/2006/main">
              <a:rPr altLang="ko-KR" lang="lt" sz="3600"/>
              <a:t>ir kas gyvena ir tiki mane, nemirs niekada. Ar tu tuo tiki?"</a:t>
            </a:r>
            <a:endParaRPr xmlns:a="http://schemas.openxmlformats.org/drawingml/2006/main" altLang="ko-KR" lang="en-US" sz="3600"/>
          </a:p>
          <a:p>
            <a:pPr xmlns:a="http://schemas.openxmlformats.org/drawingml/2006/main" lvl="0">
              <a:defRPr/>
            </a:pPr>
            <a:r xmlns:a="http://schemas.openxmlformats.org/drawingml/2006/main">
              <a:rPr altLang="ko-KR" lang="lt"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Jonas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11:</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92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Geras Pauliaus draugas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lt" altLang="ko-KR" sz="3600"/>
              <a:t>Bet Barnabas paėmė jį ir nuvedė pas apaštalus. Jis papasakojo jiems, kaip Saulius savo kelionėje matė Viešpatį ir kad Viešpats su juo kalbėjo, ir kaip Damaske jis be baimės pamokslavo Jėzaus vardu.</a:t>
            </a:r>
            <a:r xmlns:a="http://schemas.openxmlformats.org/drawingml/2006/main">
              <a:rPr lang="lt"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Aktai</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Po to, kai Paulius susitiko su Jėzumi, jis norėjo susitikti su Jėzaus mokiniais.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Tačiau Jėzaus mokiniai bijojo Pauliaus. Kadangi jie nežinojo, kad po to, kai Paulius sutiko Jėzų, jis įtikėjo Jėzų.</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Barnabas padėjo Pauliui. „Jis tikrai sutiko Jėzų ir visiškai pasikeitė!</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„Aš taip pat mačiau Paulių pamokslaujant Damaske, kur jis išvyko suimti krikščionių! Mokiniai lengvai susidraugavo su Pauliumi.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Po to Barnabas ir Paulius tapo gerais draugais ir keliavo po pasaulį kartu skelbti Evangelijos.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pamoka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solidFill>
                  <a:schemeClr val="tx1">
                    <a:lumMod val="65000"/>
                    <a:lumOff val="35000"/>
                  </a:schemeClr>
                </a:solidFill>
              </a:rPr>
              <a:t>Paulius, persekiojęs bažnyčią, sutiko Jėzų ir tapo nauju žmogumi, bet žmonės juo netikėjo.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Bet Dievas paruošė Barnabą ir jį sukūrė</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geras Pauliaus bendradarbis.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Kaip ir Paulius ir Barnabas, turėtume būti geri tikėjimo draugai ir padėti vieni kitiems.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t>Kas yra Jėzus?</a:t>
            </a:r>
            <a:r xmlns:a="http://schemas.openxmlformats.org/drawingml/2006/main">
              <a:rPr lang="l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rgbClr val="0070c0"/>
                </a:solidFill>
              </a:rPr>
              <a:t>Jėzus..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chemeClr val="tx1">
                    <a:lumMod val="65000"/>
                    <a:lumOff val="35000"/>
                  </a:schemeClr>
                </a:solidFill>
              </a:rPr>
              <a:t>Jėzus siunčia mums draugą, kuris gali mums padėti, kai ištinkame bėdą.</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viktorina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Kas padėjo Pauliui ir tapo draugais, kai jį ištiko bėda?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① </a:t>
            </a:r>
            <a:r xmlns:a="http://schemas.openxmlformats.org/drawingml/2006/main">
              <a:rPr lang="lt" altLang="ko-KR" sz="2800">
                <a:solidFill>
                  <a:schemeClr val="tx1">
                    <a:lumMod val="65000"/>
                    <a:lumOff val="35000"/>
                  </a:schemeClr>
                </a:solidFill>
              </a:rPr>
              <a:t>Petras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② </a:t>
            </a:r>
            <a:r xmlns:a="http://schemas.openxmlformats.org/drawingml/2006/main">
              <a:rPr lang="lt" altLang="ko-KR" sz="2800">
                <a:solidFill>
                  <a:schemeClr val="tx1">
                    <a:lumMod val="65000"/>
                    <a:lumOff val="35000"/>
                  </a:schemeClr>
                </a:solidFill>
              </a:rPr>
              <a:t>Jonas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③ </a:t>
            </a:r>
            <a:r xmlns:a="http://schemas.openxmlformats.org/drawingml/2006/main">
              <a:rPr lang="lt"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④ </a:t>
            </a:r>
            <a:r xmlns:a="http://schemas.openxmlformats.org/drawingml/2006/main">
              <a:rPr lang="lt" altLang="ko-KR" sz="2800">
                <a:solidFill>
                  <a:schemeClr val="tx1">
                    <a:lumMod val="65000"/>
                    <a:lumOff val="35000"/>
                  </a:schemeClr>
                </a:solidFill>
              </a:rPr>
              <a:t>Pilypas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rgbClr val="ff0000"/>
                </a:solidFill>
              </a:rPr>
              <a:t>③ </a:t>
            </a:r>
            <a:r xmlns:a="http://schemas.openxmlformats.org/drawingml/2006/main">
              <a:rPr lang="lt" altLang="ko-KR" sz="2800">
                <a:solidFill>
                  <a:srgbClr val="ff0000"/>
                </a:solidFill>
              </a:rPr>
              <a:t>Barnabas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74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lt" altLang="ko-KR" sz="4400"/>
              <a:t>Jėzaus atsimainymas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lt" altLang="ko-KR" sz="3600"/>
              <a:t>Bet Barnabas paėmė jį ir nuvedė pas apaštalus. Jis papasakojo jiems, kaip Saulius savo kelionėje matė Viešpatį ir kad Viešpats jam kalbėjo, ir kaip Damaske jis be baimės pamokslavo Jėzaus vardu.</a:t>
            </a:r>
            <a:r xmlns:a="http://schemas.openxmlformats.org/drawingml/2006/main">
              <a:rPr lang="lt"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Aktai</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93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Dorcas, kuris atgijo.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lt" altLang="ko-KR" sz="3600"/>
              <a:t>Petras išsiuntė juos visus iš kambario; tada jis atsiklaupė ir pasimeldė. Atsisukęs į mirusią moterį, jis pasakė: „Tabita, kelkis“. Ji atsimerkė ir, pamačiusi Petrą, atsisėdo.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Aktai</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9:</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Buvo mokinys, vardu Dorkas, kuris visada darė gera ir padėjo vargšams.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Maždaug tuo metu ji susirgo ir mirė. Jos kaimynai labai nuliūdo ir parsivežė Petrą.</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Kai Petras atvyko, visi, kuriems ji padėjo, verkė, rodė dovanų gautus drabužius.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Petras išsiuntė juos visus iš kambario; tada jis atsiklaupė ir pasimeldė.</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„Dorca, kelkis!“ – pasakė Piteris. Ji atsimerkė ir atsisėdo pamačiusi Petrą. Tai matydami visi apsidžiaugė ir daug žmonių tame kaime tikėjo Jėzumi.</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pamoka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solidFill>
                  <a:schemeClr val="tx1">
                    <a:lumMod val="65000"/>
                    <a:lumOff val="35000"/>
                  </a:schemeClr>
                </a:solidFill>
              </a:rPr>
              <a:t>Petras buvo Jėzaus mokinys ir galėjo daryti tai, ką padarė Jėzus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kai jis buvo šioje žemėje.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000">
                <a:solidFill>
                  <a:schemeClr val="tx1">
                    <a:lumMod val="65000"/>
                    <a:lumOff val="35000"/>
                  </a:schemeClr>
                </a:solidFill>
              </a:rPr>
              <a:t>Jėzus pasakė savo mokiniams, kad jie darys tą patį, ką padarė jis.</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lt" altLang="ko-KR" sz="3000">
                <a:solidFill>
                  <a:schemeClr val="tx1">
                    <a:lumMod val="65000"/>
                    <a:lumOff val="35000"/>
                  </a:schemeClr>
                </a:solidFill>
              </a:rPr>
              <a:t>Mes esame Jėzaus mokiniai.</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lt" altLang="ko-KR" sz="3000">
                <a:solidFill>
                  <a:schemeClr val="tx1">
                    <a:lumMod val="65000"/>
                    <a:lumOff val="35000"/>
                  </a:schemeClr>
                </a:solidFill>
              </a:rPr>
              <a:t>Turime išmokti ir prisiminti, ką Jėzus padarė šioje žemėje, ir daryti tą patį, ką Jėzus.</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t>Kas yra Jėzus?</a:t>
            </a:r>
            <a:r xmlns:a="http://schemas.openxmlformats.org/drawingml/2006/main">
              <a:rPr lang="l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rgbClr val="0070c0"/>
                </a:solidFill>
              </a:rPr>
              <a:t>Jėzus..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chemeClr val="tx1">
                    <a:lumMod val="65000"/>
                    <a:lumOff val="35000"/>
                  </a:schemeClr>
                </a:solidFill>
              </a:rPr>
              <a:t>Jėzus suteikia savo mokiniams galią, kad jie galėtų skelbti Evangeliją.</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lt" sz="3600"/>
              <a:t>Ten jis buvo perkeistas prieš juos. Jo veidas spindėjo kaip saulė, o drabužiai tapo balti kaip šviesa.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Motiejus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17:</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viktorina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Kai Petras atvyko į Dorkasą, žmonės buvo liūdni ir ką jie jam parodė?</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① </a:t>
            </a:r>
            <a:r xmlns:a="http://schemas.openxmlformats.org/drawingml/2006/main">
              <a:rPr lang="lt" altLang="ko-KR" sz="2800">
                <a:solidFill>
                  <a:schemeClr val="tx1">
                    <a:lumMod val="65000"/>
                    <a:lumOff val="35000"/>
                  </a:schemeClr>
                </a:solidFill>
              </a:rPr>
              <a:t>Drabužiai, kuriuos gamino Dorcas.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② </a:t>
            </a:r>
            <a:r xmlns:a="http://schemas.openxmlformats.org/drawingml/2006/main">
              <a:rPr lang="lt" altLang="ko-KR" sz="2800">
                <a:solidFill>
                  <a:schemeClr val="tx1">
                    <a:lumMod val="65000"/>
                    <a:lumOff val="35000"/>
                  </a:schemeClr>
                </a:solidFill>
              </a:rPr>
              <a:t>Dorcas pagaminti patiekalai.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③ </a:t>
            </a:r>
            <a:r xmlns:a="http://schemas.openxmlformats.org/drawingml/2006/main">
              <a:rPr lang="lt" altLang="ko-KR" sz="2800">
                <a:solidFill>
                  <a:schemeClr val="tx1">
                    <a:lumMod val="65000"/>
                    <a:lumOff val="35000"/>
                  </a:schemeClr>
                </a:solidFill>
              </a:rPr>
              <a:t>Dorkaso sūnus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④ </a:t>
            </a:r>
            <a:r xmlns:a="http://schemas.openxmlformats.org/drawingml/2006/main">
              <a:rPr lang="lt" altLang="ko-KR" sz="2800">
                <a:solidFill>
                  <a:schemeClr val="tx1">
                    <a:lumMod val="65000"/>
                    <a:lumOff val="35000"/>
                  </a:schemeClr>
                </a:solidFill>
              </a:rPr>
              <a:t>Dorcas laiškas.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rgbClr val="ff0000"/>
                </a:solidFill>
              </a:rPr>
              <a:t>① </a:t>
            </a:r>
            <a:r xmlns:a="http://schemas.openxmlformats.org/drawingml/2006/main">
              <a:rPr lang="lt" altLang="ko-KR" sz="2800">
                <a:solidFill>
                  <a:srgbClr val="ff0000"/>
                </a:solidFill>
              </a:rPr>
              <a:t>Drabužiai, kuriuos gamino Dorcas.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lt" altLang="ko-KR" sz="3600"/>
              <a:t>Petras išsiuntė juos visus iš kambario; tada jis atsiklaupė ir pasimeldė. Atsisukęs į mirusią moterį, jis pasakė: „Tabita, kelkis“. Ji atsimerkė ir, pamačiusi Petrą, atsisėdo.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Aktai</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9:</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94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Kornelijus, pagonis išgelbėtas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lt" altLang="ko-KR" sz="3600"/>
              <a:t>Kartu su Petru atvykę apipjaustyti tikintieji stebėjosi, kad Šventosios Dvasios dovana buvo išlieta net ant pagonių.</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Apaštalų darbai 10:</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lt" altLang="ko-KR" sz="2500">
                <a:solidFill>
                  <a:schemeClr val="tx1">
                    <a:lumMod val="65000"/>
                    <a:lumOff val="35000"/>
                  </a:schemeClr>
                </a:solidFill>
              </a:rPr>
              <a:t>Cezarėjoje gyveno vyras, vardu Kornelijus, šimtininkas iš vadinamojo italų pulko.</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lt" altLang="ko-KR" sz="2500">
                <a:solidFill>
                  <a:schemeClr val="tx1">
                    <a:lumMod val="65000"/>
                    <a:lumOff val="35000"/>
                  </a:schemeClr>
                </a:solidFill>
              </a:rPr>
              <a:t>Jis ir visa jo šeima buvo pamaldūs ir dievobaimingi; jis dosniai aukojo tiems, kuriems jos reikia, ir reguliariai melsdavosi Dievui.</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Vieną dieną Kornelijus melsdamasis išgirdo Dievo balsą. „Siųsk vyrus tapti vyru, vardu Petras“.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lt" altLang="ko-KR" sz="2400">
                <a:solidFill>
                  <a:schemeClr val="tx1">
                    <a:lumMod val="65000"/>
                    <a:lumOff val="35000"/>
                  </a:schemeClr>
                </a:solidFill>
              </a:rPr>
              <a:t>Tuo metu Petras maldoje matė ir regėjimą. Dievas davė jam gyvulių iš dangaus, kurių žydai negalėjo valgyti, ir liepė valgyti.</a:t>
            </a:r>
            <a:r xmlns:a="http://schemas.openxmlformats.org/drawingml/2006/main">
              <a:rPr lang="lt" altLang="en-US" sz="2400">
                <a:solidFill>
                  <a:schemeClr val="tx1">
                    <a:lumMod val="65000"/>
                    <a:lumOff val="35000"/>
                  </a:schemeClr>
                </a:solidFill>
              </a:rPr>
              <a:t> </a:t>
            </a:r>
            <a:r xmlns:a="http://schemas.openxmlformats.org/drawingml/2006/main">
              <a:rPr lang="lt" altLang="ko-KR" sz="2400">
                <a:solidFill>
                  <a:schemeClr val="tx1">
                    <a:lumMod val="65000"/>
                    <a:lumOff val="35000"/>
                  </a:schemeClr>
                </a:solidFill>
              </a:rPr>
              <a:t>„Nevadink nieko nešvaraus, ką Dievas padarė švarų“.</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Galiausiai Petras sekė Kornelijaus atsiųstus vyrus ir nuėjo į Kornelijaus namus.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lt" altLang="ko-KR" sz="2400">
                <a:solidFill>
                  <a:schemeClr val="tx1">
                    <a:lumMod val="65000"/>
                    <a:lumOff val="35000"/>
                  </a:schemeClr>
                </a:solidFill>
              </a:rPr>
              <a:t>Petras skelbė jiems Jėzų ir Evangeliją Kornelijui ir jo šeimai. Tada ant jų nusileido Šventoji Dvasia. Jis suprato pažvelgęs į tai; "Net pagonys gali būti išgelbėti, jei tiki Jėzų!"</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pamoka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lt" altLang="ko-KR" sz="3400">
                <a:solidFill>
                  <a:schemeClr val="tx1">
                    <a:lumMod val="65000"/>
                    <a:lumOff val="35000"/>
                  </a:schemeClr>
                </a:solidFill>
              </a:rPr>
              <a:t>Petras manė, kad tik žydai gali tikėti Jėzumi ir būti išgelbėti.</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lt" altLang="ko-KR" sz="3400">
                <a:solidFill>
                  <a:schemeClr val="tx1">
                    <a:lumMod val="65000"/>
                    <a:lumOff val="35000"/>
                  </a:schemeClr>
                </a:solidFill>
              </a:rPr>
              <a:t>Tačiau Dievo Evangelija neturi jokios diskriminacijos tarp visų pasaulio žmonių.</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lt" altLang="ko-KR" sz="3400">
                <a:solidFill>
                  <a:schemeClr val="tx1">
                    <a:lumMod val="65000"/>
                    <a:lumOff val="35000"/>
                  </a:schemeClr>
                </a:solidFill>
              </a:rPr>
              <a:t>Turime skelbti Evangeliją kiekvienam pasaulio gyventojui, kad jie būtų išgelbėti.</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Jėzus pasiėmė su savimi Petrą, Jokūbą ir Joną ir užvedė juos vienus į aukštą kalną.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t>Kas yra Jėzus?</a:t>
            </a:r>
            <a:r xmlns:a="http://schemas.openxmlformats.org/drawingml/2006/main">
              <a:rPr lang="l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rgbClr val="0070c0"/>
                </a:solidFill>
              </a:rPr>
              <a:t>Jėzus..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chemeClr val="tx1">
                    <a:lumMod val="65000"/>
                    <a:lumOff val="35000"/>
                  </a:schemeClr>
                </a:solidFill>
              </a:rPr>
              <a:t>Jėzus duoda išganymą kiekvienam, kuris juo tiki, nepaisant tautybės ar statuso.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solidFill>
                  <a:srgbClr val="ff0000"/>
                </a:solidFill>
              </a:rPr>
              <a:t>Šios dienos viktorina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Kokį regėjimą Petras pamatė melsdamasis?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① </a:t>
            </a:r>
            <a:r xmlns:a="http://schemas.openxmlformats.org/drawingml/2006/main">
              <a:rPr lang="lt" altLang="ko-KR" sz="2800">
                <a:solidFill>
                  <a:schemeClr val="tx1">
                    <a:lumMod val="65000"/>
                    <a:lumOff val="35000"/>
                  </a:schemeClr>
                </a:solidFill>
              </a:rPr>
              <a:t>Jėzus nusileidžia iš dangaus.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② </a:t>
            </a:r>
            <a:r xmlns:a="http://schemas.openxmlformats.org/drawingml/2006/main">
              <a:rPr lang="lt" altLang="ko-KR" sz="2800">
                <a:solidFill>
                  <a:schemeClr val="tx1">
                    <a:lumMod val="65000"/>
                    <a:lumOff val="35000"/>
                  </a:schemeClr>
                </a:solidFill>
              </a:rPr>
              <a:t>Biblija nusileidžia iš dangaus.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③ </a:t>
            </a:r>
            <a:r xmlns:a="http://schemas.openxmlformats.org/drawingml/2006/main">
              <a:rPr lang="lt" altLang="ko-KR" sz="2800">
                <a:solidFill>
                  <a:schemeClr val="tx1">
                    <a:lumMod val="65000"/>
                    <a:lumOff val="35000"/>
                  </a:schemeClr>
                </a:solidFill>
              </a:rPr>
              <a:t>Angelai nusileidžia iš dangaus.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④ </a:t>
            </a:r>
            <a:r xmlns:a="http://schemas.openxmlformats.org/drawingml/2006/main">
              <a:rPr lang="lt" altLang="ko-KR" sz="2800">
                <a:solidFill>
                  <a:schemeClr val="tx1">
                    <a:lumMod val="65000"/>
                    <a:lumOff val="35000"/>
                  </a:schemeClr>
                </a:solidFill>
              </a:rPr>
              <a:t>Gyvūnai, kurių žydai negali valgyti, nužengė iš dangaus.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rgbClr val="ff0000"/>
                </a:solidFill>
              </a:rPr>
              <a:t>④ </a:t>
            </a:r>
            <a:r xmlns:a="http://schemas.openxmlformats.org/drawingml/2006/main">
              <a:rPr lang="lt" altLang="ko-KR" sz="2800">
                <a:solidFill>
                  <a:srgbClr val="ff0000"/>
                </a:solidFill>
              </a:rPr>
              <a:t>Gyvūnai, kurių žydai negali valgyti, nužengė iš dangaus.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lt" altLang="ko-KR" sz="3600"/>
              <a:t>Kartu su Petru atvykę apipjaustyti tikintieji stebėjosi, kad Šventosios Dvasios dovana buvo išlieta net ant pagonių.</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Apaštalų darbai 10:</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95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Giesmių giedojimas</a:t>
            </a:r>
            <a:endParaRPr xmlns:a="http://schemas.openxmlformats.org/drawingml/2006/main" lang="en-US" altLang="ko-KR" sz="4000"/>
          </a:p>
          <a:p>
            <a:pPr xmlns:a="http://schemas.openxmlformats.org/drawingml/2006/main" algn="ctr">
              <a:defRPr/>
            </a:pPr>
            <a:r xmlns:a="http://schemas.openxmlformats.org/drawingml/2006/main">
              <a:rPr lang="lt" altLang="ko-KR" sz="4000"/>
              <a:t>net kalėjime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lt" altLang="ko-KR" sz="3600"/>
              <a:t>Apie vidurnaktį Paulius ir Silas meldėsi ir giedojo himnus Dievui, o kiti kaliniai jų klausėsi.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Aktai</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16:</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Paulius ir Silas padarė viską, kad skelbtų Evangeliją Filipe. Tačiau žmonės, kurie to nekentė, sumušė Paulių ir Silą ir įsodino juos į kalėjimą.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Paulius ir Silas meldėsi ir šlovino Dievą net kalėjime. Visi kalėjime to klausėsi.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Tada staiga įvyko toks didelis žemės drebėjimas, kad atsivėrė visos kalėjimo durys. Kalėjimo prižiūrėtojas buvo labai susirūpinęs, nes manė, kad kaliniai pabėgo.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Paulius sušuko: „Nesijaudink! Mes visi čia!” – Pone, ką turiu daryti, kad būčiau išgelbėtas? – paklausė kalėjimo prižiūrėtojas.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"Tikėk Viešpatį Jėzų. Tada tu ir tavo šeima būsite išgelbėti!" Tą valandą nakties kalėjimo prižiūrėtojas paėmė juos ir nuplovė žaizdas; tada iš karto jis ir visa jo šeima buvo pakrikštyti.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Ten jis buvo perkeistas prieš juos. Jo veidas spindėjo kaip saulė, o drabužiai tapo balti kaip šviesa.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pamoka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lt" altLang="ko-KR" sz="2900">
                <a:solidFill>
                  <a:schemeClr val="tx1">
                    <a:lumMod val="65000"/>
                    <a:lumOff val="35000"/>
                  </a:schemeClr>
                </a:solidFill>
              </a:rPr>
              <a:t>Paulius ir Silas nenusivylė, meldėsi ir šlovino,</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t" altLang="ko-KR" sz="2900">
                <a:solidFill>
                  <a:schemeClr val="tx1">
                    <a:lumMod val="65000"/>
                    <a:lumOff val="35000"/>
                  </a:schemeClr>
                </a:solidFill>
              </a:rPr>
              <a:t>nors jie buvo mirtinai sumušti.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t" altLang="ko-KR" sz="2900">
                <a:solidFill>
                  <a:schemeClr val="tx1">
                    <a:lumMod val="65000"/>
                    <a:lumOff val="35000"/>
                  </a:schemeClr>
                </a:solidFill>
              </a:rPr>
              <a:t>Tada Dievas atidarė kalėjimo duris ir suteikė jiems galimybę skelbti Evangeliją</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t" altLang="ko-KR" sz="2900">
                <a:solidFill>
                  <a:schemeClr val="tx1">
                    <a:lumMod val="65000"/>
                    <a:lumOff val="35000"/>
                  </a:schemeClr>
                </a:solidFill>
              </a:rPr>
              <a:t>kalėjimo prižiūrėtojui ir jo šeimai.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t" altLang="ko-KR" sz="2900">
                <a:solidFill>
                  <a:schemeClr val="tx1">
                    <a:lumMod val="65000"/>
                    <a:lumOff val="35000"/>
                  </a:schemeClr>
                </a:solidFill>
              </a:rPr>
              <a:t>Būna atvejų, kai mes irgi patiriame bėdų.</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t" altLang="ko-KR" sz="2900">
                <a:solidFill>
                  <a:schemeClr val="tx1">
                    <a:lumMod val="65000"/>
                    <a:lumOff val="35000"/>
                  </a:schemeClr>
                </a:solidFill>
              </a:rPr>
              <a:t>Ir jeigu tu nenusivilsi ir pereisi prie maldos ir šlovinimo, Dievas tave išgelbės</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t" altLang="ko-KR" sz="2900">
                <a:solidFill>
                  <a:schemeClr val="tx1">
                    <a:lumMod val="65000"/>
                    <a:lumOff val="35000"/>
                  </a:schemeClr>
                </a:solidFill>
              </a:rPr>
              <a:t>nuostabiu būdu.</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t>Kas yra Jėzus?</a:t>
            </a:r>
            <a:r xmlns:a="http://schemas.openxmlformats.org/drawingml/2006/main">
              <a:rPr lang="l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rgbClr val="0070c0"/>
                </a:solidFill>
              </a:rPr>
              <a:t>Jėzus..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chemeClr val="tx1">
                    <a:lumMod val="65000"/>
                    <a:lumOff val="35000"/>
                  </a:schemeClr>
                </a:solidFill>
              </a:rPr>
              <a:t>Jėzus duoda man galią įveikti visus sunkumus ir sunkumus.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viktorina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Ką Paulius ir Silas veikė kalėjime?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① </a:t>
            </a:r>
            <a:r xmlns:a="http://schemas.openxmlformats.org/drawingml/2006/main">
              <a:rPr lang="lt" altLang="ko-KR" sz="2800">
                <a:solidFill>
                  <a:schemeClr val="tx1">
                    <a:lumMod val="65000"/>
                    <a:lumOff val="35000"/>
                  </a:schemeClr>
                </a:solidFill>
              </a:rPr>
              <a:t>Jie verkė.</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② </a:t>
            </a:r>
            <a:r xmlns:a="http://schemas.openxmlformats.org/drawingml/2006/main">
              <a:rPr lang="lt" altLang="ko-KR" sz="2800">
                <a:solidFill>
                  <a:schemeClr val="tx1">
                    <a:lumMod val="65000"/>
                    <a:lumOff val="35000"/>
                  </a:schemeClr>
                </a:solidFill>
              </a:rPr>
              <a:t>Jie maldavo už savo gyvybę.</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③ </a:t>
            </a:r>
            <a:r xmlns:a="http://schemas.openxmlformats.org/drawingml/2006/main">
              <a:rPr lang="lt" altLang="ko-KR" sz="2800">
                <a:solidFill>
                  <a:schemeClr val="tx1">
                    <a:lumMod val="65000"/>
                    <a:lumOff val="35000"/>
                  </a:schemeClr>
                </a:solidFill>
              </a:rPr>
              <a:t>Jie nusivylė.</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④ </a:t>
            </a:r>
            <a:r xmlns:a="http://schemas.openxmlformats.org/drawingml/2006/main">
              <a:rPr lang="lt" altLang="ko-KR" sz="2800">
                <a:solidFill>
                  <a:schemeClr val="tx1">
                    <a:lumMod val="65000"/>
                    <a:lumOff val="35000"/>
                  </a:schemeClr>
                </a:solidFill>
              </a:rPr>
              <a:t>Jie meldėsi ir giedojo giesmes.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rgbClr val="ff0000"/>
                </a:solidFill>
              </a:rPr>
              <a:t>④ </a:t>
            </a:r>
            <a:r xmlns:a="http://schemas.openxmlformats.org/drawingml/2006/main">
              <a:rPr lang="lt" altLang="ko-KR" sz="2800">
                <a:solidFill>
                  <a:srgbClr val="ff0000"/>
                </a:solidFill>
              </a:rPr>
              <a:t>Jie meldėsi ir giedojo giesmes.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lt" altLang="ko-KR" sz="3600"/>
              <a:t>Apie vidurnaktį Paulius ir Silas meldėsi ir giedojo himnus Dievui, o kiti kaliniai jų klausėsi.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Aktai</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16:</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96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Paulius paskelbė Evangeliją karaliui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lt" altLang="ko-KR" sz="3600"/>
              <a:t>Paulius atsakė: „Trumpai ar ilgai – meldžiu Dievą, kad ne tik tu, bet ir visi, kurie šiandien manęs klausosi, taptum tuo, kuo esu, išskyrus šias grandines“.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Aktai</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26:</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Paulius skelbė Evangeliją ir galiausiai tapo kaliniu Jeruzalėje. Karalius Agripa paklausė apie kalinio Pauliaus nuodėmes.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"Jūs turite leidimą kalbėti už save!" Agripa davė Pauliui laiko pradėti gintis.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Paulius pasinaudojo proga skelbti Evangeliją. „O karaliau, tikiuosi, tu tapsi panašus į mane, išskyrus šias grandines!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Karalius Paulyje nerado nuodėmės. Paulius norėjo vykti į Romą ir skelbti Evangeliją imperatoriui.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Kaip tik tada prieš juos pasirodė Mozė ir Elijas, besikalbantys su Jėzumi.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Galiausiai Paulius kreipėsi į Romos imperatorių. Kaip kalinys, Paulius įlipo į valtį, kad nuvyktų pas Romos imperatorių.</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pamoka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solidFill>
                  <a:schemeClr val="tx1">
                    <a:lumMod val="65000"/>
                    <a:lumOff val="35000"/>
                  </a:schemeClr>
                </a:solidFill>
              </a:rPr>
              <a:t>Paulius buvo kalinys, bet išdidžiai skelbė Evangeliją</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prieš savo paties teismą karaliui.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Nes jis nesigėdijo Evangelijos ir tikėjo, kad tai išdidi tiesa.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Turime sugebėti užtikrintai ir drąsiai skelbti Jėzaus Evangeliją, kad ir ką sutiktume.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t>Kas yra Jėzus?</a:t>
            </a:r>
            <a:r xmlns:a="http://schemas.openxmlformats.org/drawingml/2006/main">
              <a:rPr lang="l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rgbClr val="0070c0"/>
                </a:solidFill>
              </a:rPr>
              <a:t>Jėzus..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chemeClr val="tx1">
                    <a:lumMod val="65000"/>
                    <a:lumOff val="35000"/>
                  </a:schemeClr>
                </a:solidFill>
              </a:rPr>
              <a:t>Jėzus yra daug aukščiau už aukščiausią žmogų pasaulyje.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viktorina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Ką padarė Paulius, kai Pauliaus teismo karalius suteikė jam galimybę kalbėti?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① </a:t>
            </a:r>
            <a:r xmlns:a="http://schemas.openxmlformats.org/drawingml/2006/main">
              <a:rPr lang="lt" altLang="ko-KR" sz="2800">
                <a:solidFill>
                  <a:schemeClr val="tx1">
                    <a:lumMod val="65000"/>
                    <a:lumOff val="35000"/>
                  </a:schemeClr>
                </a:solidFill>
              </a:rPr>
              <a:t>Jis skelbė Jėzaus Evangeliją.</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② </a:t>
            </a:r>
            <a:r xmlns:a="http://schemas.openxmlformats.org/drawingml/2006/main">
              <a:rPr lang="lt" altLang="ko-KR" sz="2800">
                <a:solidFill>
                  <a:schemeClr val="tx1">
                    <a:lumMod val="65000"/>
                    <a:lumOff val="35000"/>
                  </a:schemeClr>
                </a:solidFill>
              </a:rPr>
              <a:t>Jis apkaltino blogą žmogų.</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③ </a:t>
            </a:r>
            <a:r xmlns:a="http://schemas.openxmlformats.org/drawingml/2006/main">
              <a:rPr lang="lt" altLang="ko-KR" sz="2800">
                <a:solidFill>
                  <a:schemeClr val="tx1">
                    <a:lumMod val="65000"/>
                    <a:lumOff val="35000"/>
                  </a:schemeClr>
                </a:solidFill>
              </a:rPr>
              <a:t>Jis paprašė jį paleisti.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④ </a:t>
            </a:r>
            <a:r xmlns:a="http://schemas.openxmlformats.org/drawingml/2006/main">
              <a:rPr lang="lt" altLang="ko-KR" sz="2800">
                <a:solidFill>
                  <a:schemeClr val="tx1">
                    <a:lumMod val="65000"/>
                    <a:lumOff val="35000"/>
                  </a:schemeClr>
                </a:solidFill>
              </a:rPr>
              <a:t>Jis meldėsi ir giedojo giesmes.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rgbClr val="ff0000"/>
                </a:solidFill>
              </a:rPr>
              <a:t>① </a:t>
            </a:r>
            <a:r xmlns:a="http://schemas.openxmlformats.org/drawingml/2006/main">
              <a:rPr lang="lt" altLang="ko-KR" sz="2800">
                <a:solidFill>
                  <a:srgbClr val="ff0000"/>
                </a:solidFill>
              </a:rPr>
              <a:t>Jis skelbė Jėzaus Evangeliją.</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lt" altLang="ko-KR" sz="3600"/>
              <a:t>Paulius atsakė: „Trumpai ar ilgai – meldžiu Dievą, kad ne tik tu, bet ir visi, kurie šiandien manęs klausosi, taptum tuo, kuo aš esu, išskyrus šias grandines“.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Aktai</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26:</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97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Laivas skęsta!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lt" altLang="ko-KR" sz="3600"/>
              <a:t>ir tarė: „Nebijok, Pauliau. Tu turi stoti prieš Cezario teismą; ir Dievas maloningai atidavė tau gyvybes visų, kurie plaukioja su tavimi.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Aktai</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27:</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Paulius su kitais kaliniais buvo nugabentas į Romą laivu.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Tačiau dėl taifūno laivui iškilo pavojus nuskęsti. Visi drebėjo iš baimės.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Paulius meldėsi Dievui ir pasakojo žmonėms. "Nebijok. Dievas pasakė, kad niekas nemirs."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Iš debesies pasigirdo balsas: „Tai mano Sūnus, kurį aš myliu; su juo esu labai patenkintas. Klausyk jo!"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Laivas nuskendo, bet, kaip sakė Paulius, visi žmonės galėjo išsilaipinti saloje be jokios mirties.</a:t>
            </a:r>
            <a:r xmlns:a="http://schemas.openxmlformats.org/drawingml/2006/main">
              <a:rPr lang="lt"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Paulius pamokslavo Jėzų saloje ir šlovino Dievą.</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pamoka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solidFill>
                  <a:schemeClr val="tx1">
                    <a:lumMod val="65000"/>
                    <a:lumOff val="35000"/>
                  </a:schemeClr>
                </a:solidFill>
              </a:rPr>
              <a:t>Paulius meldėsi, padrąsino kitus net krizės metu, kai laivas turėjo skęsti.</a:t>
            </a:r>
            <a:r xmlns:a="http://schemas.openxmlformats.org/drawingml/2006/main">
              <a:rPr lang="lt" altLang="en-US" sz="3200">
                <a:solidFill>
                  <a:schemeClr val="tx1">
                    <a:lumMod val="65000"/>
                    <a:lumOff val="35000"/>
                  </a:schemeClr>
                </a:solidFill>
              </a:rPr>
              <a:t> </a:t>
            </a:r>
            <a:r xmlns:a="http://schemas.openxmlformats.org/drawingml/2006/main">
              <a:rPr lang="lt" altLang="ko-KR" sz="3200">
                <a:solidFill>
                  <a:schemeClr val="tx1">
                    <a:lumMod val="65000"/>
                    <a:lumOff val="35000"/>
                  </a:schemeClr>
                </a:solidFill>
              </a:rPr>
              <a:t>Galų gale jie visi buvo išgelbėti,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kaip Paulius pasakė.</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Dievo tauta yra atsakinga už Dievo valios perteikimą pasauliui per maldą ir gerąją naujieną apie Dievo išganymą.</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t>Kas yra Jėzus?</a:t>
            </a:r>
            <a:r xmlns:a="http://schemas.openxmlformats.org/drawingml/2006/main">
              <a:rPr lang="l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rgbClr val="0070c0"/>
                </a:solidFill>
              </a:rPr>
              <a:t>Jėzus yra..</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chemeClr val="tx1">
                    <a:lumMod val="65000"/>
                    <a:lumOff val="35000"/>
                  </a:schemeClr>
                </a:solidFill>
              </a:rPr>
              <a:t>Jėzus yra viso pasaulio gyvybės savininkas. Niekas nemiršta be jo leidimo.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viktorina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Ką padarė Paulius, kai laivas sutiko taifūną?</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① </a:t>
            </a:r>
            <a:r xmlns:a="http://schemas.openxmlformats.org/drawingml/2006/main">
              <a:rPr lang="lt" altLang="ko-KR" sz="2800">
                <a:solidFill>
                  <a:schemeClr val="tx1">
                    <a:lumMod val="65000"/>
                    <a:lumOff val="35000"/>
                  </a:schemeClr>
                </a:solidFill>
              </a:rPr>
              <a:t>Jis verkė.</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② </a:t>
            </a:r>
            <a:r xmlns:a="http://schemas.openxmlformats.org/drawingml/2006/main">
              <a:rPr lang="lt" altLang="ko-KR" sz="2800">
                <a:solidFill>
                  <a:schemeClr val="tx1">
                    <a:lumMod val="65000"/>
                    <a:lumOff val="35000"/>
                  </a:schemeClr>
                </a:solidFill>
              </a:rPr>
              <a:t>Jis įšoko į jūrą.</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③ </a:t>
            </a:r>
            <a:r xmlns:a="http://schemas.openxmlformats.org/drawingml/2006/main">
              <a:rPr lang="lt" altLang="ko-KR" sz="2800">
                <a:solidFill>
                  <a:schemeClr val="tx1">
                    <a:lumMod val="65000"/>
                    <a:lumOff val="35000"/>
                  </a:schemeClr>
                </a:solidFill>
              </a:rPr>
              <a:t>Jis kovojo prieš pilotą.</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④ </a:t>
            </a:r>
            <a:r xmlns:a="http://schemas.openxmlformats.org/drawingml/2006/main">
              <a:rPr lang="lt" altLang="ko-KR" sz="2800">
                <a:solidFill>
                  <a:schemeClr val="tx1">
                    <a:lumMod val="65000"/>
                    <a:lumOff val="35000"/>
                  </a:schemeClr>
                </a:solidFill>
              </a:rPr>
              <a:t>Jis meldėsi Dievo.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rgbClr val="ff0000"/>
                </a:solidFill>
              </a:rPr>
              <a:t>④ </a:t>
            </a:r>
            <a:r xmlns:a="http://schemas.openxmlformats.org/drawingml/2006/main">
              <a:rPr lang="lt" altLang="ko-KR" sz="2800">
                <a:solidFill>
                  <a:srgbClr val="ff0000"/>
                </a:solidFill>
              </a:rPr>
              <a:t>Jis meldėsi Dievo.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lt" altLang="ko-KR" sz="3600"/>
              <a:t>ir tarė: „Nebijok, Pauliau. Tu turi stoti prieš Cezario teismą; ir Dievas maloningai atidavė tau gyvybes visų, kurie plaukioja su tavimi.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Aktai</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27:</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98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Pauliaus prašymas už Onezimą</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lt" altLang="ko-KR" sz="3600"/>
              <a:t>Kreipiuosi į jus dėl savo sūnaus Onesimo, kuris tapo mano sūnumi, kai buvau sukaustytas grandinėmis.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Filemonas</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Onesimas buvo Filemono tarnas. Bet jis be šeimininko leidimo išsėlino į Romą.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Onesimas susitiko su Pauliumi, kuris buvo įkalintas Romoje. Paulius paskelbė jam Evangeliją, ir jis įtikėjo Jėzų.</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Tai išgirdę, jie išsigandę krito veidu ant žemės. Jėzus pasakė: „Nebijok“. Pažvelgę į viršų, jie nematė nieko, išskyrus Jėzų.</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Paulius liepė Onesimui grįžti pas savo šeimininką Filemoną ir prašyti atleidimo. Ir Paulius liepė Onezimui gyventi kaip tikinčiam Jėzų.</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Onesimas susirūpino. Mat tuo metu pabėgusį tarną jo šeimininkas nužudė.</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Paulius parašė laišką Onesimui savo šeimininkui Filemonui, kad jis jam atleistų. Šis laiškas Biblijoje yra „Filemonas“.</a:t>
            </a:r>
            <a:r xmlns:a="http://schemas.openxmlformats.org/drawingml/2006/main">
              <a:rPr lang="l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pamoka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solidFill>
                  <a:schemeClr val="tx1">
                    <a:lumMod val="65000"/>
                    <a:lumOff val="35000"/>
                  </a:schemeClr>
                </a:solidFill>
              </a:rPr>
              <a:t>Paulius vėl sujungė nutrūkusius Onezimo ir Filemono santykius. Onezimas prašė Filemono atleidimo, o Filemonas atleido Onezimui.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Turime prašyti atleidimo, jei padarėme ką nors blogo.</a:t>
            </a:r>
            <a:r xmlns:a="http://schemas.openxmlformats.org/drawingml/2006/main">
              <a:rPr lang="lt" altLang="en-US" sz="3200">
                <a:solidFill>
                  <a:schemeClr val="tx1">
                    <a:lumMod val="65000"/>
                    <a:lumOff val="35000"/>
                  </a:schemeClr>
                </a:solidFill>
              </a:rPr>
              <a:t> </a:t>
            </a:r>
            <a:r xmlns:a="http://schemas.openxmlformats.org/drawingml/2006/main">
              <a:rPr lang="lt" altLang="ko-KR" sz="3200">
                <a:solidFill>
                  <a:schemeClr val="tx1">
                    <a:lumMod val="65000"/>
                    <a:lumOff val="35000"/>
                  </a:schemeClr>
                </a:solidFill>
              </a:rPr>
              <a:t>Ir jei kas nors mums padarė ką nors blogo, turime jiems atleisti.</a:t>
            </a:r>
            <a:r xmlns:a="http://schemas.openxmlformats.org/drawingml/2006/main">
              <a:rPr lang="lt" altLang="en-US" sz="3200">
                <a:solidFill>
                  <a:schemeClr val="tx1">
                    <a:lumMod val="65000"/>
                    <a:lumOff val="35000"/>
                  </a:schemeClr>
                </a:solidFill>
              </a:rPr>
              <a:t> </a:t>
            </a:r>
            <a:r xmlns:a="http://schemas.openxmlformats.org/drawingml/2006/main">
              <a:rPr lang="lt" altLang="ko-KR" sz="3200">
                <a:solidFill>
                  <a:schemeClr val="tx1">
                    <a:lumMod val="65000"/>
                    <a:lumOff val="35000"/>
                  </a:schemeClr>
                </a:solidFill>
              </a:rPr>
              <a:t>Štai ką žmonės tiki Jėzumi.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t>Kas yra Jėzus?</a:t>
            </a:r>
            <a:r xmlns:a="http://schemas.openxmlformats.org/drawingml/2006/main">
              <a:rPr lang="l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rgbClr val="0070c0"/>
                </a:solidFill>
              </a:rPr>
              <a:t>Jėzus..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chemeClr val="tx1">
                    <a:lumMod val="65000"/>
                    <a:lumOff val="35000"/>
                  </a:schemeClr>
                </a:solidFill>
              </a:rPr>
              <a:t>Jėzus atneša taiką ir susitaikymą ten, kur vyksta muštynės ir konfliktai.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viktorina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Su kuo Onesimas susitiko Romoje, kai pabėgo nuo savo savininko Filemono?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① </a:t>
            </a:r>
            <a:r xmlns:a="http://schemas.openxmlformats.org/drawingml/2006/main">
              <a:rPr lang="lt" altLang="ko-KR" sz="2800">
                <a:solidFill>
                  <a:schemeClr val="tx1">
                    <a:lumMod val="65000"/>
                    <a:lumOff val="35000"/>
                  </a:schemeClr>
                </a:solidFill>
              </a:rPr>
              <a:t>Petras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② </a:t>
            </a:r>
            <a:r xmlns:a="http://schemas.openxmlformats.org/drawingml/2006/main">
              <a:rPr lang="lt" altLang="ko-KR" sz="2800">
                <a:solidFill>
                  <a:schemeClr val="tx1">
                    <a:lumMod val="65000"/>
                    <a:lumOff val="35000"/>
                  </a:schemeClr>
                </a:solidFill>
              </a:rPr>
              <a:t>Jonas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③ </a:t>
            </a:r>
            <a:r xmlns:a="http://schemas.openxmlformats.org/drawingml/2006/main">
              <a:rPr lang="lt"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④ </a:t>
            </a:r>
            <a:r xmlns:a="http://schemas.openxmlformats.org/drawingml/2006/main">
              <a:rPr lang="lt" altLang="ko-KR" sz="2800">
                <a:solidFill>
                  <a:schemeClr val="tx1">
                    <a:lumMod val="65000"/>
                    <a:lumOff val="35000"/>
                  </a:schemeClr>
                </a:solidFill>
              </a:rPr>
              <a:t>Paulius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rgbClr val="ff0000"/>
                </a:solidFill>
              </a:rPr>
              <a:t>④ </a:t>
            </a:r>
            <a:r xmlns:a="http://schemas.openxmlformats.org/drawingml/2006/main">
              <a:rPr lang="lt" altLang="ko-KR" sz="2800">
                <a:solidFill>
                  <a:srgbClr val="ff0000"/>
                </a:solidFill>
              </a:rPr>
              <a:t>Paulius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lt" altLang="ko-KR" sz="3600"/>
              <a:t>Kreipiuosi į jus dėl savo sūnaus Onesimo, kuris tapo mano sūnumi, kai buvau sukaustytas grandinėmis.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Filemonas</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99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Timotiejus, Pauliaus mokinys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lt" altLang="ko-KR" sz="3600"/>
              <a:t>Man buvo primintas jūsų nuoširdus tikėjimas, kuris iš pradžių gyveno jūsų močiutėje Lois ir jūsų motinoje Eunikėje ir, esu įsitikinęs, dabar gyvena ir tavyje.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2 Timotiejus</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4:</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Paulius turėjo mokinį, vardu Timotiejus. Timotiejus kartu su Pauliumi buvo misionierius nuo vaikystės.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lt" sz="3200">
                <a:solidFill>
                  <a:schemeClr val="tx1">
                    <a:lumMod val="65000"/>
                    <a:lumOff val="35000"/>
                  </a:schemeClr>
                </a:solidFill>
              </a:rPr>
              <a:t>Ten buvo vyras, kuris turėjo du sūnus. Antrasis sūnus paprašė tėvo iš anksto duoti jam priklausančią turto dalį.</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pamoka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t" sz="3600">
                <a:solidFill>
                  <a:schemeClr val="tx1">
                    <a:lumMod val="65000"/>
                    <a:lumOff val="35000"/>
                  </a:schemeClr>
                </a:solidFill>
              </a:rPr>
              <a:t>Jėzus buvo šioje žemėje žmogaus pavidalu, bet Jis taip pat yra Dievas.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t" sz="3600">
                <a:solidFill>
                  <a:schemeClr val="tx1">
                    <a:lumMod val="65000"/>
                    <a:lumOff val="35000"/>
                  </a:schemeClr>
                </a:solidFill>
              </a:rPr>
              <a:t>Kaip Dievas įsakė savo mokiniams ant kalno,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t" sz="3600">
                <a:solidFill>
                  <a:schemeClr val="tx1">
                    <a:lumMod val="65000"/>
                    <a:lumOff val="35000"/>
                  </a:schemeClr>
                </a:solidFill>
              </a:rPr>
              <a:t>turime tikėti Jėzumi kaip Dievo Sūnumi ir atidžiai jo klausyti.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Kalėjime sėdėjęs Paulius žinojo, kad netrukus mirs, ir parašė laišką savo mylimam mokiniui Timotiejui.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Laiške buvo pasakyta, kaip Timotiejus turėtų mokyti tikinčiuosius kaip bažnyčios tarnas.</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Timotiejus ir tikintieji perskaitė Pauliaus laišką ir nusprendė neprarasti tikėjimo iki galo net ir persekiojami.</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Taigi Pauliaus tikėjimas buvo perduotas jo mokiniui Timotiejui ir vėl bažnyčioms.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pamoka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lt" altLang="ko-KR" sz="3600">
                <a:solidFill>
                  <a:schemeClr val="tx1">
                    <a:lumMod val="65000"/>
                    <a:lumOff val="35000"/>
                  </a:schemeClr>
                </a:solidFill>
              </a:rPr>
              <a:t>Ačiū evangelistams, skelbusiems mums Evangeliją, ir mokytojams, kurie mus mokė Dievo žodžio, mūsų tikėjimas ir bažnyčia išaugo.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t" altLang="ko-KR" sz="3600">
                <a:solidFill>
                  <a:schemeClr val="tx1">
                    <a:lumMod val="65000"/>
                    <a:lumOff val="35000"/>
                  </a:schemeClr>
                </a:solidFill>
              </a:rPr>
              <a:t>Dabar turime perduoti savo tikėjimą ir mokyti juos Dievo žodžio, kurio išmokome.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t>Kas yra Jėzus?</a:t>
            </a:r>
            <a:r xmlns:a="http://schemas.openxmlformats.org/drawingml/2006/main">
              <a:rPr lang="l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rgbClr val="0070c0"/>
                </a:solidFill>
              </a:rPr>
              <a:t>Jėzus yra..</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chemeClr val="tx1">
                    <a:lumMod val="65000"/>
                    <a:lumOff val="35000"/>
                  </a:schemeClr>
                </a:solidFill>
              </a:rPr>
              <a:t>Jėzus prisikėlė ir yra amžinai gyvas su bažnyčiomis ir juo tikinčiaisiais.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viktorina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Kam Paulius parašė laišką, artėjant jo mirties dienai?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① </a:t>
            </a:r>
            <a:r xmlns:a="http://schemas.openxmlformats.org/drawingml/2006/main">
              <a:rPr lang="lt" altLang="ko-KR" sz="2800">
                <a:solidFill>
                  <a:schemeClr val="tx1">
                    <a:lumMod val="65000"/>
                    <a:lumOff val="35000"/>
                  </a:schemeClr>
                </a:solidFill>
              </a:rPr>
              <a:t>Lukas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② </a:t>
            </a:r>
            <a:r xmlns:a="http://schemas.openxmlformats.org/drawingml/2006/main">
              <a:rPr lang="lt" altLang="ko-KR" sz="2800">
                <a:solidFill>
                  <a:schemeClr val="tx1">
                    <a:lumMod val="65000"/>
                    <a:lumOff val="35000"/>
                  </a:schemeClr>
                </a:solidFill>
              </a:rPr>
              <a:t>Pažymėti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③ </a:t>
            </a:r>
            <a:r xmlns:a="http://schemas.openxmlformats.org/drawingml/2006/main">
              <a:rPr lang="lt" altLang="ko-KR" sz="2800">
                <a:solidFill>
                  <a:schemeClr val="tx1">
                    <a:lumMod val="65000"/>
                    <a:lumOff val="35000"/>
                  </a:schemeClr>
                </a:solidFill>
              </a:rPr>
              <a:t>Timotiejus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④ </a:t>
            </a:r>
            <a:r xmlns:a="http://schemas.openxmlformats.org/drawingml/2006/main">
              <a:rPr lang="lt"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rgbClr val="ff0000"/>
                </a:solidFill>
              </a:rPr>
              <a:t>③ </a:t>
            </a:r>
            <a:r xmlns:a="http://schemas.openxmlformats.org/drawingml/2006/main">
              <a:rPr lang="lt" altLang="ko-KR" sz="2800">
                <a:solidFill>
                  <a:srgbClr val="ff0000"/>
                </a:solidFill>
              </a:rPr>
              <a:t>Timotiejus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lt" altLang="ko-KR" sz="3600"/>
              <a:t>Man buvo primintas jūsų nuoširdus tikėjimas, kuris iš pradžių gyveno jūsų močiutėje Lois ir jūsų motinoje Eunikėje ir, esu įsitikinęs, dabar gyvena ir tavyje.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2 Timotiejus</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4:</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100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Jonas pamatė nuostabų vaizdą</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lt" altLang="ko-KR" sz="3600"/>
              <a:t>Tas, kuris tai liudija, sako: „Taip, aš tuoj ateisiu“. Amen. Ateik, Viešpatie Jėzau.</a:t>
            </a:r>
            <a:endParaRPr xmlns:a="http://schemas.openxmlformats.org/drawingml/2006/main" lang="en-US" altLang="ko-KR" sz="3600"/>
          </a:p>
          <a:p>
            <a:pPr xmlns:a="http://schemas.openxmlformats.org/drawingml/2006/main" lvl="0">
              <a:defRPr/>
            </a:pPr>
            <a:r xmlns:a="http://schemas.openxmlformats.org/drawingml/2006/main">
              <a:rPr lang="lt"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Apreiškimas</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22:</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lt" sz="3200"/>
              <a:t>Kas yra Jėzus?</a:t>
            </a:r>
            <a:r xmlns:a="http://schemas.openxmlformats.org/drawingml/2006/main">
              <a:rPr altLang="en-US" lang="l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rgbClr val="0070c0"/>
                </a:solidFill>
              </a:rPr>
              <a:t>Jėzus yra..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chemeClr val="tx1">
                    <a:lumMod val="65000"/>
                    <a:lumOff val="35000"/>
                  </a:schemeClr>
                </a:solidFill>
              </a:rPr>
              <a:t>Jėzus yra tas, kuris gražiai spindi šlovinga išvaizda.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Bažnyčios persekiojimas kasdien stiprėjo ir stiprėjo. Visi jo mokiniai buvo kankiniai, išlaikydami tikėjimą, o Jonas buvo uždarytas vienas Patme.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Vieną dieną jis išgirdo stiprų, tarsi trimito balsą, kuris pasakė: „Užrašykite ant ritinio, ką matote, ir nusiųskite į septynias bažnyčias“.</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Jonas matė ir Jėzų. Jėzus buvo karaliaus, turinčio visą pasaulio galią, atvaizdas.</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Jonas pamatė naują dangų ir naują žemę, kuri ateis. Nebus nieko blogo, nebus liūdesio ir visada bus laimė su Dievu.</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Jonas parašė visus šiuos regėjimus ir parašė bažnyčioms. „Išsaugokite savo tikėjimą, nes Viešpats sugrįš! Tai paskutinė Biblijos knyga, Apreiškimas</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pamoka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solidFill>
                  <a:schemeClr val="tx1">
                    <a:lumMod val="65000"/>
                    <a:lumOff val="35000"/>
                  </a:schemeClr>
                </a:solidFill>
              </a:rPr>
              <a:t>Jėzus vėl sugrįš į šią žemę</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kaip teisėjas kada nors.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Tuo metu tie, kurie netikėjo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Jėzuje kentėti amžinai,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Tie, kurie tiki Jėzų, džiaugsis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Amžinas gyvenimas su Laime.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Ar laukiate, kol Jėzus vėl ateis?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t" altLang="ko-KR" sz="3200">
                <a:solidFill>
                  <a:schemeClr val="tx1">
                    <a:lumMod val="65000"/>
                    <a:lumOff val="35000"/>
                  </a:schemeClr>
                </a:solidFill>
              </a:rPr>
              <a:t>Mes neturime prarasti šios vilties, turime išlaikyti savo tikėjimą šioje žemėje iki galo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lt" altLang="ko-KR" sz="3200"/>
              <a:t>Kas yra Jėzus?</a:t>
            </a:r>
            <a:r xmlns:a="http://schemas.openxmlformats.org/drawingml/2006/main">
              <a:rPr lang="l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rgbClr val="0070c0"/>
                </a:solidFill>
              </a:rPr>
              <a:t>Jėzus..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t" altLang="ko-KR" sz="3600">
                <a:solidFill>
                  <a:schemeClr val="tx1">
                    <a:lumMod val="65000"/>
                    <a:lumOff val="35000"/>
                  </a:schemeClr>
                </a:solidFill>
              </a:rPr>
              <a:t>Jėzus vėl grįš į šią žemę kaip karalius, teis viską ir valdys viską amžinai.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viktorina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Kaip vadinasi sala, kurioje buvo įkalintas mokinys Jonas?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① </a:t>
            </a:r>
            <a:r xmlns:a="http://schemas.openxmlformats.org/drawingml/2006/main">
              <a:rPr lang="lt"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② </a:t>
            </a:r>
            <a:r xmlns:a="http://schemas.openxmlformats.org/drawingml/2006/main">
              <a:rPr lang="lt" altLang="ko-KR" sz="2800">
                <a:solidFill>
                  <a:schemeClr val="tx1">
                    <a:lumMod val="65000"/>
                    <a:lumOff val="35000"/>
                  </a:schemeClr>
                </a:solidFill>
              </a:rPr>
              <a:t>Havajai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③ </a:t>
            </a:r>
            <a:r xmlns:a="http://schemas.openxmlformats.org/drawingml/2006/main">
              <a:rPr lang="lt" altLang="ko-KR" sz="2800">
                <a:solidFill>
                  <a:schemeClr val="tx1">
                    <a:lumMod val="65000"/>
                    <a:lumOff val="35000"/>
                  </a:schemeClr>
                </a:solidFill>
              </a:rPr>
              <a:t>Kitimas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chemeClr val="tx1">
                    <a:lumMod val="65000"/>
                    <a:lumOff val="35000"/>
                  </a:schemeClr>
                </a:solidFill>
              </a:rPr>
              <a:t>④ </a:t>
            </a:r>
            <a:r xmlns:a="http://schemas.openxmlformats.org/drawingml/2006/main">
              <a:rPr lang="lt" altLang="ko-KR" sz="2800">
                <a:solidFill>
                  <a:schemeClr val="tx1">
                    <a:lumMod val="65000"/>
                    <a:lumOff val="35000"/>
                  </a:schemeClr>
                </a:solidFill>
              </a:rPr>
              <a:t>Patmosas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t" altLang="en-US" sz="2800">
                <a:solidFill>
                  <a:srgbClr val="ff0000"/>
                </a:solidFill>
              </a:rPr>
              <a:t>④ </a:t>
            </a:r>
            <a:r xmlns:a="http://schemas.openxmlformats.org/drawingml/2006/main">
              <a:rPr lang="lt" altLang="ko-KR" sz="2800">
                <a:solidFill>
                  <a:srgbClr val="ff0000"/>
                </a:solidFill>
              </a:rPr>
              <a:t>Patmosas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lt" altLang="ko-KR" sz="4000"/>
              <a:t>Šios dienos Žodis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lt" altLang="ko-KR" sz="3600"/>
              <a:t>Tas, kuris tai liudija, sako: „Taip, aš tuoj ateisiu“. Amen. Ateik, Viešpatie Jėzau.</a:t>
            </a:r>
            <a:endParaRPr xmlns:a="http://schemas.openxmlformats.org/drawingml/2006/main" lang="en-US" altLang="ko-KR" sz="3600"/>
          </a:p>
          <a:p>
            <a:pPr xmlns:a="http://schemas.openxmlformats.org/drawingml/2006/main" lvl="0">
              <a:defRPr/>
            </a:pPr>
            <a:r xmlns:a="http://schemas.openxmlformats.org/drawingml/2006/main">
              <a:rPr lang="lt"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t" altLang="ko-KR" sz="2800">
                <a:solidFill>
                  <a:schemeClr val="tx1">
                    <a:lumMod val="65000"/>
                    <a:lumOff val="35000"/>
                  </a:schemeClr>
                </a:solidFill>
              </a:rPr>
              <a:t>Apreiškimas</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22:</a:t>
            </a:r>
            <a:r xmlns:a="http://schemas.openxmlformats.org/drawingml/2006/main">
              <a:rPr lang="lt" altLang="en-US" sz="2800">
                <a:solidFill>
                  <a:schemeClr val="tx1">
                    <a:lumMod val="65000"/>
                    <a:lumOff val="35000"/>
                  </a:schemeClr>
                </a:solidFill>
              </a:rPr>
              <a:t> </a:t>
            </a:r>
            <a:r xmlns:a="http://schemas.openxmlformats.org/drawingml/2006/main">
              <a:rPr lang="lt"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Šiandienos</a:t>
            </a:r>
            <a:r xmlns:a="http://schemas.openxmlformats.org/drawingml/2006/main">
              <a:rPr altLang="en-US" lang="lt" sz="4000">
                <a:solidFill>
                  <a:srgbClr val="ff0000"/>
                </a:solidFill>
              </a:rPr>
              <a:t> </a:t>
            </a:r>
            <a:r xmlns:a="http://schemas.openxmlformats.org/drawingml/2006/main">
              <a:rPr altLang="ko-KR" lang="lt" sz="4000">
                <a:solidFill>
                  <a:srgbClr val="ff0000"/>
                </a:solidFill>
              </a:rPr>
              <a:t>Viktorina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t" sz="3200">
                <a:solidFill>
                  <a:schemeClr val="tx1">
                    <a:lumMod val="65000"/>
                    <a:lumOff val="35000"/>
                  </a:schemeClr>
                </a:solidFill>
              </a:rPr>
              <a:t>Kas nematė Jėzaus atsimainymo?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① </a:t>
            </a:r>
            <a:r xmlns:a="http://schemas.openxmlformats.org/drawingml/2006/main">
              <a:rPr altLang="ko-KR" lang="lt" sz="2800">
                <a:solidFill>
                  <a:schemeClr val="tx1">
                    <a:lumMod val="65000"/>
                    <a:lumOff val="35000"/>
                  </a:schemeClr>
                </a:solidFill>
              </a:rPr>
              <a:t>Petras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② </a:t>
            </a:r>
            <a:r xmlns:a="http://schemas.openxmlformats.org/drawingml/2006/main">
              <a:rPr altLang="ko-KR" lang="lt" sz="2800">
                <a:solidFill>
                  <a:schemeClr val="tx1">
                    <a:lumMod val="65000"/>
                    <a:lumOff val="35000"/>
                  </a:schemeClr>
                </a:solidFill>
              </a:rPr>
              <a:t>Džeimsas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③ </a:t>
            </a:r>
            <a:r xmlns:a="http://schemas.openxmlformats.org/drawingml/2006/main">
              <a:rPr altLang="ko-KR" lang="lt" sz="2800">
                <a:solidFill>
                  <a:schemeClr val="tx1">
                    <a:lumMod val="65000"/>
                    <a:lumOff val="35000"/>
                  </a:schemeClr>
                </a:solidFill>
              </a:rPr>
              <a:t>Jonas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④ </a:t>
            </a:r>
            <a:r xmlns:a="http://schemas.openxmlformats.org/drawingml/2006/main">
              <a:rPr altLang="ko-KR" lang="lt" sz="2800">
                <a:solidFill>
                  <a:schemeClr val="tx1">
                    <a:lumMod val="65000"/>
                    <a:lumOff val="35000"/>
                  </a:schemeClr>
                </a:solidFill>
              </a:rPr>
              <a:t>Tomas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rgbClr val="ff0000"/>
                </a:solidFill>
              </a:rPr>
              <a:t>④ </a:t>
            </a:r>
            <a:r xmlns:a="http://schemas.openxmlformats.org/drawingml/2006/main">
              <a:rPr altLang="ko-KR" lang="lt" sz="2800">
                <a:solidFill>
                  <a:srgbClr val="ff0000"/>
                </a:solidFill>
              </a:rPr>
              <a:t>Tomas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lt" sz="3600"/>
              <a:t>Ten jis buvo perkeistas prieš juos. Jo veidas spindėjo kaip saulė, o drabužiai tapo balti kaip šviesa.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Motiejus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17:</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75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t" altLang="ko-KR" sz="4400"/>
              <a:t>Jėzus</a:t>
            </a:r>
            <a:r xmlns:a="http://schemas.openxmlformats.org/drawingml/2006/main">
              <a:rPr lang="lt" altLang="en-US" sz="4400"/>
              <a:t> </a:t>
            </a:r>
            <a:r xmlns:a="http://schemas.openxmlformats.org/drawingml/2006/main">
              <a:rPr lang="lt" altLang="ko-KR" sz="4400"/>
              <a:t>Myli Vaikus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lt" sz="3600"/>
              <a:t>Tai pamatęs Jėzus supyko. Jis tarė jiems: „Leiskite mažutėliams ateiti pas mane ir netrukdykite jiems, nes tokiems priklauso Dievo karalystė.</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ženklas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Vienas iš tėvų atvedė savo vaiką pas Jėzų, kad jį palaimintų Jėzus.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Tada Jėzaus mokiniai jį subarė. „Kaip tu drįsti atvesti savo vaiką pas Jėzų?</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Tai pamatęs Jėzus piktai pasakė.</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„Netrukdykite vaikams ateiti pas mane. Tokiems kaip šie vaikai priklauso Dievo karalystė.“</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lt" sz="3200">
                <a:solidFill>
                  <a:schemeClr val="tx1">
                    <a:lumMod val="65000"/>
                    <a:lumOff val="35000"/>
                  </a:schemeClr>
                </a:solidFill>
              </a:rPr>
              <a:t>Tačiau sūnus iššvaistė visą savo turtą tolimoje šalyje ir tapo nelaimingas.</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"Kas nepriims Dievo karalystės kaip mažas vaikas, niekada į ją neįeis." Ir paėmė vaikus ant rankų, uždėjo ant jų rankas ir palaimino.</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pamoka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t" sz="3600">
                <a:solidFill>
                  <a:schemeClr val="tx1">
                    <a:lumMod val="65000"/>
                    <a:lumOff val="35000"/>
                  </a:schemeClr>
                </a:solidFill>
              </a:rPr>
              <a:t>Jėzus pasakė, kad Dievo karalystė priklauso tokiems vaikams kaip šie.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t" sz="3600">
                <a:solidFill>
                  <a:schemeClr val="tx1">
                    <a:lumMod val="65000"/>
                    <a:lumOff val="35000"/>
                  </a:schemeClr>
                </a:solidFill>
              </a:rPr>
              <a:t>Taip pat tapkime vaikais, kurie myli Dievą ir paklūsta Jėzui, neprarasdami tyro, sąžiningo,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t" sz="3600">
                <a:solidFill>
                  <a:schemeClr val="tx1">
                    <a:lumMod val="65000"/>
                    <a:lumOff val="35000"/>
                  </a:schemeClr>
                </a:solidFill>
              </a:rPr>
              <a:t>ir tikra vaiko širdis.</a:t>
            </a:r>
            <a:r xmlns:a="http://schemas.openxmlformats.org/drawingml/2006/main">
              <a:rPr altLang="en-US" lang="lt"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t" sz="3200"/>
              <a:t>Kas yra Jėzus?</a:t>
            </a:r>
            <a:r xmlns:a="http://schemas.openxmlformats.org/drawingml/2006/main">
              <a:rPr altLang="en-US" lang="l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rgbClr val="0070c0"/>
                </a:solidFill>
              </a:rPr>
              <a:t>Jėzus</a:t>
            </a:r>
            <a:r xmlns:a="http://schemas.openxmlformats.org/drawingml/2006/main">
              <a:rPr altLang="en-US" lang="lt" sz="3600">
                <a:solidFill>
                  <a:srgbClr val="0070c0"/>
                </a:solidFill>
              </a:rPr>
              <a:t> </a:t>
            </a:r>
            <a:r xmlns:a="http://schemas.openxmlformats.org/drawingml/2006/main">
              <a:rPr altLang="ko-KR" lang="lt" sz="3600">
                <a:solidFill>
                  <a:srgbClr val="0070c0"/>
                </a:solidFill>
              </a:rPr>
              <a:t>yra..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chemeClr val="tx1">
                    <a:lumMod val="65000"/>
                    <a:lumOff val="35000"/>
                  </a:schemeClr>
                </a:solidFill>
              </a:rPr>
              <a:t>Jėzus yra tas, kuris myli, vertina ir laimina vaikus.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viktorina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t" sz="3200">
                <a:solidFill>
                  <a:schemeClr val="tx1">
                    <a:lumMod val="65000"/>
                    <a:lumOff val="35000"/>
                  </a:schemeClr>
                </a:solidFill>
              </a:rPr>
              <a:t>Ką darė mokiniai, kai vaikai bandė eiti pas Jėzų?</a:t>
            </a:r>
            <a:r xmlns:a="http://schemas.openxmlformats.org/drawingml/2006/main">
              <a:rPr altLang="en-US" lang="lt"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① </a:t>
            </a:r>
            <a:r xmlns:a="http://schemas.openxmlformats.org/drawingml/2006/main">
              <a:rPr altLang="ko-KR" lang="lt" sz="2800">
                <a:solidFill>
                  <a:schemeClr val="tx1">
                    <a:lumMod val="65000"/>
                    <a:lumOff val="35000"/>
                  </a:schemeClr>
                </a:solidFill>
              </a:rPr>
              <a:t>Jie mielai juos priėmė.</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② </a:t>
            </a:r>
            <a:r xmlns:a="http://schemas.openxmlformats.org/drawingml/2006/main">
              <a:rPr altLang="ko-KR" lang="lt" sz="2800">
                <a:solidFill>
                  <a:schemeClr val="tx1">
                    <a:lumMod val="65000"/>
                    <a:lumOff val="35000"/>
                  </a:schemeClr>
                </a:solidFill>
              </a:rPr>
              <a:t>Jie priekaištavo, kad jie neitų pas Jėzų.</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③ </a:t>
            </a:r>
            <a:r xmlns:a="http://schemas.openxmlformats.org/drawingml/2006/main">
              <a:rPr altLang="ko-KR" lang="lt" sz="2800">
                <a:solidFill>
                  <a:schemeClr val="tx1">
                    <a:lumMod val="65000"/>
                    <a:lumOff val="35000"/>
                  </a:schemeClr>
                </a:solidFill>
              </a:rPr>
              <a:t>Jie supažindino vaikus su Jėzumi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④ </a:t>
            </a:r>
            <a:r xmlns:a="http://schemas.openxmlformats.org/drawingml/2006/main">
              <a:rPr altLang="ko-KR" lang="lt" sz="2800">
                <a:solidFill>
                  <a:schemeClr val="tx1">
                    <a:lumMod val="65000"/>
                    <a:lumOff val="35000"/>
                  </a:schemeClr>
                </a:solidFill>
              </a:rPr>
              <a:t>Jie davė jiems maisto ir išsiuntė namo.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rgbClr val="ff0000"/>
                </a:solidFill>
              </a:rPr>
              <a:t>② </a:t>
            </a:r>
            <a:r xmlns:a="http://schemas.openxmlformats.org/drawingml/2006/main">
              <a:rPr altLang="ko-KR" lang="lt" sz="2800">
                <a:solidFill>
                  <a:srgbClr val="ff0000"/>
                </a:solidFill>
              </a:rPr>
              <a:t>Jie priekaištavo, kad jie neitų pas Jėzų.</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lt" sz="3600"/>
              <a:t>Tai pamatęs Jėzus supyko. Jis tarė jiems: „Leiskite mažutėliams ateiti pas mane ir netrukdykite jiems, nes tokiems priklauso Dievo karalystė.</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ženklas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76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t" altLang="ko-KR" sz="4400"/>
              <a:t>Jėzus išgydė aklą Bartimiejų</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lt" sz="3600"/>
              <a:t>„Eik“, – tarė Jėzus, – tavo tikėjimas tave išgydė. Jis iškart praregėjo ir nusekė paskui Jėzų keliu.</a:t>
            </a:r>
            <a:endParaRPr xmlns:a="http://schemas.openxmlformats.org/drawingml/2006/main" altLang="ko-KR" lang="en-US" sz="3600"/>
          </a:p>
          <a:p>
            <a:pPr xmlns:a="http://schemas.openxmlformats.org/drawingml/2006/main" lvl="0">
              <a:defRPr/>
            </a:pPr>
            <a:r xmlns:a="http://schemas.openxmlformats.org/drawingml/2006/main">
              <a:rPr altLang="ko-KR" lang="lt"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lt"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ženklas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10:</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Kai Jėzus atėjo į Jerichą, aklas, Bartimiejus sėdėjo prie kelio ir elgetavo.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Išgirdęs, kad tai Jėzus iš Nazareto, jis pradėjo šaukti: „Jėzau, Dovydo Sūnau, pasigailėk manęs!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lt" altLang="ko-KR" sz="3000">
                <a:solidFill>
                  <a:schemeClr val="tx1">
                    <a:lumMod val="65000"/>
                    <a:lumOff val="35000"/>
                  </a:schemeClr>
                </a:solidFill>
              </a:rPr>
              <a:t>Jėzus pašaukė Bartimiejų. "Ką tu nori, kad aš tau padaryčiau?" Jėzus jo paklausė. Aklas pasakė: „Rabi, aš noriu pamatyti“.</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lt" sz="2800">
                <a:solidFill>
                  <a:schemeClr val="tx1">
                    <a:lumMod val="65000"/>
                    <a:lumOff val="35000"/>
                  </a:schemeClr>
                </a:solidFill>
              </a:rPr>
              <a:t>Sūnus suprato, kad pasidarė nelaimingesnis už tarnus tėvo namuose.</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lt" sz="2800">
                <a:solidFill>
                  <a:schemeClr val="tx1">
                    <a:lumMod val="65000"/>
                    <a:lumOff val="35000"/>
                  </a:schemeClr>
                </a:solidFill>
              </a:rPr>
              <a:t>Taigi jis grįžo ir maldavo tėvo priimti jį vienu iš savo tarnų.</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„Eik“, – tarė Jėzus, – tavo tikėjimas tave išgydė. Iš karto atgavo regėjimą.</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"Ačiū, Jėzau!" Bartimiejus sekė Jėzų, kuris leido jam regėti.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pamoka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t" sz="3600">
                <a:solidFill>
                  <a:schemeClr val="tx1">
                    <a:lumMod val="65000"/>
                    <a:lumOff val="35000"/>
                  </a:schemeClr>
                </a:solidFill>
              </a:rPr>
              <a:t>Jėzus pasakė Bartimiejui: „Tikėjimas tave išgydė“.</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t" sz="3600">
                <a:solidFill>
                  <a:schemeClr val="tx1">
                    <a:lumMod val="65000"/>
                    <a:lumOff val="35000"/>
                  </a:schemeClr>
                </a:solidFill>
              </a:rPr>
              <a:t>Tikėjimas mus gelbsti.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t" sz="3600">
                <a:solidFill>
                  <a:schemeClr val="tx1">
                    <a:lumMod val="65000"/>
                    <a:lumOff val="35000"/>
                  </a:schemeClr>
                </a:solidFill>
              </a:rPr>
              <a:t>Tikėjimas išreiškiamas nuoširdžia malda.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t" sz="3600">
                <a:solidFill>
                  <a:schemeClr val="tx1">
                    <a:lumMod val="65000"/>
                    <a:lumOff val="35000"/>
                  </a:schemeClr>
                </a:solidFill>
              </a:rPr>
              <a:t>Kai meldžiamės Jėzui,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t" sz="3600">
                <a:solidFill>
                  <a:schemeClr val="tx1">
                    <a:lumMod val="65000"/>
                    <a:lumOff val="35000"/>
                  </a:schemeClr>
                </a:solidFill>
              </a:rPr>
              <a:t>Turime turėti šį tikėjimą.</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lt" sz="3200"/>
              <a:t>Kas yra Jėzus?</a:t>
            </a:r>
            <a:r xmlns:a="http://schemas.openxmlformats.org/drawingml/2006/main">
              <a:rPr altLang="en-US" lang="l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rgbClr val="0070c0"/>
                </a:solidFill>
              </a:rPr>
              <a:t>Jėzus yra..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chemeClr val="tx1">
                    <a:lumMod val="65000"/>
                    <a:lumOff val="35000"/>
                  </a:schemeClr>
                </a:solidFill>
              </a:rPr>
              <a:t>Jėzus yra tas, kuris išklauso mūsų nuoširdžias maldas ir į jas atsiliepia.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viktorina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t" sz="3200">
                <a:solidFill>
                  <a:schemeClr val="tx1">
                    <a:lumMod val="65000"/>
                    <a:lumOff val="35000"/>
                  </a:schemeClr>
                </a:solidFill>
              </a:rPr>
              <a:t>Ko Bartimiejus prašė Jėzaus?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① </a:t>
            </a:r>
            <a:r xmlns:a="http://schemas.openxmlformats.org/drawingml/2006/main">
              <a:rPr altLang="ko-KR" lang="lt" sz="2800">
                <a:solidFill>
                  <a:schemeClr val="tx1">
                    <a:lumMod val="65000"/>
                    <a:lumOff val="35000"/>
                  </a:schemeClr>
                </a:solidFill>
              </a:rPr>
              <a:t>Duok man daug pinigų.</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② </a:t>
            </a:r>
            <a:r xmlns:a="http://schemas.openxmlformats.org/drawingml/2006/main">
              <a:rPr altLang="ko-KR" lang="lt" sz="2800">
                <a:solidFill>
                  <a:schemeClr val="tx1">
                    <a:lumMod val="65000"/>
                    <a:lumOff val="35000"/>
                  </a:schemeClr>
                </a:solidFill>
              </a:rPr>
              <a:t>Aš noriu būti tavo mokinys.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③ </a:t>
            </a:r>
            <a:r xmlns:a="http://schemas.openxmlformats.org/drawingml/2006/main">
              <a:rPr altLang="ko-KR" lang="lt" sz="2800">
                <a:solidFill>
                  <a:schemeClr val="tx1">
                    <a:lumMod val="65000"/>
                    <a:lumOff val="35000"/>
                  </a:schemeClr>
                </a:solidFill>
              </a:rPr>
              <a:t>Leisk man vaikščioti vandeniu.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④ </a:t>
            </a:r>
            <a:r xmlns:a="http://schemas.openxmlformats.org/drawingml/2006/main">
              <a:rPr altLang="ko-KR" lang="lt" sz="2800">
                <a:solidFill>
                  <a:schemeClr val="tx1">
                    <a:lumMod val="65000"/>
                    <a:lumOff val="35000"/>
                  </a:schemeClr>
                </a:solidFill>
              </a:rPr>
              <a:t>Noriu pamatyti dar kartą.</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rgbClr val="ff0000"/>
                </a:solidFill>
              </a:rPr>
              <a:t>④ </a:t>
            </a:r>
            <a:r xmlns:a="http://schemas.openxmlformats.org/drawingml/2006/main">
              <a:rPr altLang="ko-KR" lang="lt" sz="2800">
                <a:solidFill>
                  <a:srgbClr val="ff0000"/>
                </a:solidFill>
              </a:rPr>
              <a:t>Noriu pamatyti dar kartą.</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lt" sz="3600"/>
              <a:t>„Eik“, – tarė Jėzus, – tavo tikėjimas tave išgydė. Jis iškart praregėjo ir nusekė paskui Jėzų keliu.</a:t>
            </a:r>
            <a:endParaRPr xmlns:a="http://schemas.openxmlformats.org/drawingml/2006/main" altLang="ko-KR" lang="en-US" sz="3600"/>
          </a:p>
          <a:p>
            <a:pPr xmlns:a="http://schemas.openxmlformats.org/drawingml/2006/main" lvl="0">
              <a:defRPr/>
            </a:pPr>
            <a:r xmlns:a="http://schemas.openxmlformats.org/drawingml/2006/main">
              <a:rPr altLang="ko-KR" lang="lt"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lt"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ženklas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10:</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77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t" altLang="ko-KR" sz="4400"/>
              <a:t>Zachiejus užlipo į medį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lt" sz="3600"/>
              <a:t>Nes Žmogaus Sūnus atėjo ieškoti ir išgelbėti to, kas buvo prarasta“.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Lukas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19:</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Buvo turtuolis, vardu Zachiejus. Jis buvo vyriausiasis mokesčių rinkėjas, todėl žmonės jo nekentė.</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Vieną dieną Jėzus atėjo į kaimą, kuriame gyveno Zachiejus. Daug žmonių susirinko pamatyti Jėzaus.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Kai tik tėvas pamatė iš tolo ateinantį sūnų, pribėgo prie jo, apkabino ir su džiaugsmu priėmė.</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Zachiejus užlipo į medį, kad pamatytų Jėzų. Jėzus pažvelgė į jį ir pasakė. „Zachiejau, tučtuojau nusileisk. Šiandien turiu likti tavo namuose.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Zachiejus nusprendė Jėzui: „Pusę savo turto atiduosiu vargšams“.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lt" altLang="ko-KR" sz="3000">
                <a:solidFill>
                  <a:schemeClr val="tx1">
                    <a:lumMod val="65000"/>
                    <a:lumOff val="35000"/>
                  </a:schemeClr>
                </a:solidFill>
              </a:rPr>
              <a:t>Jėzus pasakė: "Šiandien išgelbėjimas atėjo į šiuos namus. Aš atėjau ieškoti ir išgelbėti, kas buvo prarasta".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pamoka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lt" sz="3200">
                <a:solidFill>
                  <a:schemeClr val="tx1">
                    <a:lumMod val="65000"/>
                    <a:lumOff val="35000"/>
                  </a:schemeClr>
                </a:solidFill>
              </a:rPr>
              <a:t>Kai Zachiejus susitiko su Jėzumi, jis prisipažino, kad atiduos savo mylimiausią turtą vargšams.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Kas tau yra svarbiausia?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Ko atsisakei po susitikimo su Jėzumi?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Turime atsiminti, kad mums brangiausias dalykas yra Jėzus.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lt" sz="3200">
                <a:solidFill>
                  <a:srgbClr val="ff0000"/>
                </a:solidFill>
              </a:rPr>
              <a:t>Kas yra Jėzus?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rgbClr val="0070c0"/>
                </a:solidFill>
              </a:rPr>
              <a:t>Jėzus yra..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chemeClr val="tx1">
                    <a:lumMod val="65000"/>
                    <a:lumOff val="35000"/>
                  </a:schemeClr>
                </a:solidFill>
              </a:rPr>
              <a:t>Jėzus yra Gelbėtojas, kuris atėjo į šią žemę, kad išgelbėtų visus be skirtumo.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Šiandienos</a:t>
            </a:r>
            <a:r xmlns:a="http://schemas.openxmlformats.org/drawingml/2006/main">
              <a:rPr altLang="en-US" lang="lt" sz="4000">
                <a:solidFill>
                  <a:srgbClr val="ff0000"/>
                </a:solidFill>
              </a:rPr>
              <a:t> </a:t>
            </a:r>
            <a:r xmlns:a="http://schemas.openxmlformats.org/drawingml/2006/main">
              <a:rPr altLang="ko-KR" lang="lt" sz="4000">
                <a:solidFill>
                  <a:srgbClr val="ff0000"/>
                </a:solidFill>
              </a:rPr>
              <a:t>Viktorina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t" sz="3200">
                <a:solidFill>
                  <a:schemeClr val="tx1">
                    <a:lumMod val="65000"/>
                    <a:lumOff val="35000"/>
                  </a:schemeClr>
                </a:solidFill>
              </a:rPr>
              <a:t>Kodėl žmonės nekentė Zachiejaus?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① </a:t>
            </a:r>
            <a:r xmlns:a="http://schemas.openxmlformats.org/drawingml/2006/main">
              <a:rPr altLang="ko-KR" lang="lt" sz="2800">
                <a:solidFill>
                  <a:schemeClr val="tx1">
                    <a:lumMod val="65000"/>
                    <a:lumOff val="35000"/>
                  </a:schemeClr>
                </a:solidFill>
              </a:rPr>
              <a:t>Nes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jis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buvo</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a</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viršininkas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mokesčių</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kolekcininkas.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② </a:t>
            </a:r>
            <a:r xmlns:a="http://schemas.openxmlformats.org/drawingml/2006/main">
              <a:rPr altLang="ko-KR" lang="lt" sz="2800">
                <a:solidFill>
                  <a:schemeClr val="tx1">
                    <a:lumMod val="65000"/>
                    <a:lumOff val="35000"/>
                  </a:schemeClr>
                </a:solidFill>
              </a:rPr>
              <a:t>Nes jis gerai tikėjo Jėzumi.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③ </a:t>
            </a:r>
            <a:r xmlns:a="http://schemas.openxmlformats.org/drawingml/2006/main">
              <a:rPr altLang="ko-KR" lang="lt" sz="2800">
                <a:solidFill>
                  <a:schemeClr val="tx1">
                    <a:lumMod val="65000"/>
                    <a:lumOff val="35000"/>
                  </a:schemeClr>
                </a:solidFill>
              </a:rPr>
              <a:t>Nes jis daug meldėsi.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④ </a:t>
            </a:r>
            <a:r xmlns:a="http://schemas.openxmlformats.org/drawingml/2006/main">
              <a:rPr altLang="ko-KR" lang="lt" sz="2800">
                <a:solidFill>
                  <a:schemeClr val="tx1">
                    <a:lumMod val="65000"/>
                    <a:lumOff val="35000"/>
                  </a:schemeClr>
                </a:solidFill>
              </a:rPr>
              <a:t>Nes jis buvo gražus.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rgbClr val="ff0000"/>
                </a:solidFill>
              </a:rPr>
              <a:t>① </a:t>
            </a:r>
            <a:r xmlns:a="http://schemas.openxmlformats.org/drawingml/2006/main">
              <a:rPr altLang="ko-KR" lang="lt" sz="2800">
                <a:solidFill>
                  <a:srgbClr val="ff0000"/>
                </a:solidFill>
              </a:rPr>
              <a:t>Nes jis buvo vyriausiasis mokesčių rinkėjas.</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lt" sz="3600"/>
              <a:t>Nes Žmogaus Sūnus atėjo ieškoti ir išgelbėti to, kas buvo prarasta“.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Lukas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19:</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lt">
                <a:solidFill>
                  <a:schemeClr val="tx1">
                    <a:lumMod val="50000"/>
                    <a:lumOff val="50000"/>
                  </a:schemeClr>
                </a:solidFill>
              </a:rPr>
              <a:t>Nr. 78 Dievo žodis</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lt" sz="4400"/>
              <a:t>Namas, pastatytas ant Uolos</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lt" sz="3600"/>
              <a:t>„Todėl kiekvienas, kuris girdi šiuos mano žodžius ir įgyvendina juos, yra panašus į išmintingą žmogų, pasistačiusį savo namus ant uolos.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Motiejus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7:</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lt" sz="3200">
                <a:solidFill>
                  <a:schemeClr val="tx1">
                    <a:lumMod val="65000"/>
                    <a:lumOff val="35000"/>
                  </a:schemeClr>
                </a:solidFill>
              </a:rPr>
              <a:t>Jėzus papasakojo istoriją apie du vyrus, kurie statėsi namą.</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Jėzus pasakė: „Dieve, tavo tėvas visada tavęs laukia“.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lt" sz="3200">
                <a:solidFill>
                  <a:schemeClr val="tx1">
                    <a:lumMod val="65000"/>
                    <a:lumOff val="35000"/>
                  </a:schemeClr>
                </a:solidFill>
              </a:rPr>
              <a:t>Vienas jų nusprendė namą pasistatyti ant smėlio, kitas – ant uolos.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lt" sz="3200">
                <a:solidFill>
                  <a:schemeClr val="tx1">
                    <a:lumMod val="65000"/>
                    <a:lumOff val="35000"/>
                  </a:schemeClr>
                </a:solidFill>
              </a:rPr>
              <a:t>Jiedu sunkiai dirbo statydami namą. Abu namai iš išorės atrodė tvirti be didelio skirtumo.</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Smarkiai užklupus potvyniui ant smėlio pastatytas namas buvo nuplautas. Tačiau ant uolos pastatytas namas stovėjo tvirtai.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Jėzus pasakė: „Kiekvienas, kuris klauso mano žodžių ir juos įgyvendina, yra panašus į išmintingą žmogų, pasistačiusį savo namus ant uolos“.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pamoka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t" sz="3600">
                <a:solidFill>
                  <a:schemeClr val="tx1">
                    <a:lumMod val="65000"/>
                    <a:lumOff val="35000"/>
                  </a:schemeClr>
                </a:solidFill>
              </a:rPr>
              <a:t>Jėzus pasakė: „Kiekvienas, kuris klauso mano žodžių ir juos įgyvendina, yra panašus į išmintingą žmogų, pasistačiusį savo namus ant uolos“.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t" sz="3600">
                <a:solidFill>
                  <a:schemeClr val="tx1">
                    <a:lumMod val="65000"/>
                    <a:lumOff val="35000"/>
                  </a:schemeClr>
                </a:solidFill>
              </a:rPr>
              <a:t>Ar įgyvendinate kiekvieną Dievo žodį?</a:t>
            </a:r>
            <a:r xmlns:a="http://schemas.openxmlformats.org/drawingml/2006/main">
              <a:rPr altLang="en-US" lang="lt" sz="3600">
                <a:solidFill>
                  <a:schemeClr val="tx1">
                    <a:lumMod val="65000"/>
                    <a:lumOff val="35000"/>
                  </a:schemeClr>
                </a:solidFill>
              </a:rPr>
              <a:t> </a:t>
            </a:r>
            <a:r xmlns:a="http://schemas.openxmlformats.org/drawingml/2006/main">
              <a:rPr altLang="ko-KR" lang="lt" sz="3600">
                <a:solidFill>
                  <a:schemeClr val="tx1">
                    <a:lumMod val="65000"/>
                    <a:lumOff val="35000"/>
                  </a:schemeClr>
                </a:solidFill>
              </a:rPr>
              <a:t>Būkime išmintingi žmonės, kurie paklūsta Dievo Žodžiui.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lt" sz="3200"/>
              <a:t>Kas yra Jėzus?</a:t>
            </a:r>
            <a:r xmlns:a="http://schemas.openxmlformats.org/drawingml/2006/main">
              <a:rPr altLang="en-US" lang="l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rgbClr val="0070c0"/>
                </a:solidFill>
              </a:rPr>
              <a:t>Jėzus</a:t>
            </a:r>
            <a:r xmlns:a="http://schemas.openxmlformats.org/drawingml/2006/main">
              <a:rPr altLang="en-US" lang="lt" sz="3600">
                <a:solidFill>
                  <a:srgbClr val="0070c0"/>
                </a:solidFill>
              </a:rPr>
              <a:t> </a:t>
            </a:r>
            <a:r xmlns:a="http://schemas.openxmlformats.org/drawingml/2006/main">
              <a:rPr altLang="ko-KR" lang="lt" sz="3600">
                <a:solidFill>
                  <a:srgbClr val="0070c0"/>
                </a:solidFill>
              </a:rPr>
              <a:t>yra..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chemeClr val="tx1">
                    <a:lumMod val="65000"/>
                    <a:lumOff val="35000"/>
                  </a:schemeClr>
                </a:solidFill>
              </a:rPr>
              <a:t>Jėzus yra tas, kuris džiaugiasi tais, kurie paklūsta Žodžiui.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viktorina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t" sz="3200">
                <a:solidFill>
                  <a:schemeClr val="tx1">
                    <a:lumMod val="65000"/>
                    <a:lumOff val="35000"/>
                  </a:schemeClr>
                </a:solidFill>
              </a:rPr>
              <a:t>Kada sugriuvo ant smėlio pastatytas namas?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① </a:t>
            </a:r>
            <a:r xmlns:a="http://schemas.openxmlformats.org/drawingml/2006/main">
              <a:rPr altLang="ko-KR" lang="lt" sz="2800">
                <a:solidFill>
                  <a:schemeClr val="tx1">
                    <a:lumMod val="65000"/>
                    <a:lumOff val="35000"/>
                  </a:schemeClr>
                </a:solidFill>
              </a:rPr>
              <a:t>Kai tik namas buvo pastatytas,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② </a:t>
            </a:r>
            <a:r xmlns:a="http://schemas.openxmlformats.org/drawingml/2006/main">
              <a:rPr altLang="ko-KR" lang="lt" sz="2800">
                <a:solidFill>
                  <a:schemeClr val="tx1">
                    <a:lumMod val="65000"/>
                    <a:lumOff val="35000"/>
                  </a:schemeClr>
                </a:solidFill>
              </a:rPr>
              <a:t>Kai švietė saulė,</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③ </a:t>
            </a:r>
            <a:r xmlns:a="http://schemas.openxmlformats.org/drawingml/2006/main">
              <a:rPr altLang="ko-KR" lang="lt" sz="2800">
                <a:solidFill>
                  <a:schemeClr val="tx1">
                    <a:lumMod val="65000"/>
                    <a:lumOff val="35000"/>
                  </a:schemeClr>
                </a:solidFill>
              </a:rPr>
              <a:t>Kai į namus atėjo daug žmonių,</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④ </a:t>
            </a:r>
            <a:r xmlns:a="http://schemas.openxmlformats.org/drawingml/2006/main">
              <a:rPr altLang="ko-KR" lang="lt" sz="2800">
                <a:solidFill>
                  <a:schemeClr val="tx1">
                    <a:lumMod val="65000"/>
                    <a:lumOff val="35000"/>
                  </a:schemeClr>
                </a:solidFill>
              </a:rPr>
              <a:t>Kai daug lijo ir užtvindė,</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rgbClr val="ff0000"/>
                </a:solidFill>
              </a:rPr>
              <a:t>④ </a:t>
            </a:r>
            <a:r xmlns:a="http://schemas.openxmlformats.org/drawingml/2006/main">
              <a:rPr altLang="ko-KR" lang="lt" sz="2800">
                <a:solidFill>
                  <a:srgbClr val="ff0000"/>
                </a:solidFill>
              </a:rPr>
              <a:t>Kai daug lijo ir užtvindė,</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lt" sz="3600"/>
              <a:t>„Todėl kiekvienas, kuris girdi šiuos mano žodžius ir įgyvendina juos, yra panašus į išmintingą žmogų, pasistačiusį savo namus ant uolos.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Motiejus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7:</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79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t" altLang="ko-KR" sz="4400"/>
              <a:t>Penkios išmintingos mergelės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lt" sz="3600"/>
              <a:t>„Todėl budėkite, nes nežinote nei dienos, nei valandos“.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Motiejus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25:</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pamoka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lt" sz="3200">
                <a:solidFill>
                  <a:schemeClr val="tx1">
                    <a:lumMod val="65000"/>
                    <a:lumOff val="35000"/>
                  </a:schemeClr>
                </a:solidFill>
              </a:rPr>
              <a:t>Mes daug nusidedame savo gyvenime.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Taigi jaučiamės kalti, kad nusidėjome Dievui.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Bet Dievas visada atleisdavo mums mūsų nuodėmes.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Nes Jėzus jau perėmė visas mūsų nuodėmes.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Turite tuo tikėti ir eiti pas Dievą su dėkingumu ir džiaugsmu.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Vestuvių puotai ruošėsi dešimt mergelių. Penkios išmintingos mergaitės paruošė lempas su pakankamai alyvos, bet kitos penkios to nepadarė.</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t" altLang="ko-KR" sz="3200">
                <a:solidFill>
                  <a:schemeClr val="tx1">
                    <a:lumMod val="65000"/>
                    <a:lumOff val="35000"/>
                  </a:schemeClr>
                </a:solidFill>
              </a:rPr>
              <a:t>Naktį, jaunikiui vėluojant, dešimt mergelių užmigo.</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 Jaunikis čia! Mergelės atsikėlė paskubomis. Ir užgeso penkių mergelių, kurios neparuošė pakankamai aliejaus, šviesos.</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„Duok mums aliejaus.“ „Jei duosime jums savo aliejaus, mums taip pat gali pritrūkti naftos. Eik pasiimti aliejaus“.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Tačiau penkioms kvailoms mergaitėms nuėjus pirkti aliejaus, durys į puotą užsidarė. Galiausiai penkioms kvailoms mergaitėms nebuvo leista dalyvauti vakarėlyje.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pamoka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t" sz="3600">
                <a:solidFill>
                  <a:schemeClr val="tx1">
                    <a:lumMod val="65000"/>
                    <a:lumOff val="35000"/>
                  </a:schemeClr>
                </a:solidFill>
              </a:rPr>
              <a:t>Tai istorija, kurią Jėzus mums pasakoja, kaip laukti dienos, kai jis grįš.</a:t>
            </a:r>
            <a:r xmlns:a="http://schemas.openxmlformats.org/drawingml/2006/main">
              <a:rPr altLang="en-US" lang="lt" sz="3600">
                <a:solidFill>
                  <a:schemeClr val="tx1">
                    <a:lumMod val="65000"/>
                    <a:lumOff val="35000"/>
                  </a:schemeClr>
                </a:solidFill>
              </a:rPr>
              <a:t> </a:t>
            </a:r>
            <a:r xmlns:a="http://schemas.openxmlformats.org/drawingml/2006/main">
              <a:rPr altLang="ko-KR" lang="lt" sz="3600">
                <a:solidFill>
                  <a:schemeClr val="tx1">
                    <a:lumMod val="65000"/>
                    <a:lumOff val="35000"/>
                  </a:schemeClr>
                </a:solidFill>
              </a:rPr>
              <a:t>Niekas nežino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t" sz="3600">
                <a:solidFill>
                  <a:schemeClr val="tx1">
                    <a:lumMod val="65000"/>
                    <a:lumOff val="35000"/>
                  </a:schemeClr>
                </a:solidFill>
              </a:rPr>
              <a:t>kai Jėzus vėl ateis.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t" sz="3600">
                <a:solidFill>
                  <a:schemeClr val="tx1">
                    <a:lumMod val="65000"/>
                    <a:lumOff val="35000"/>
                  </a:schemeClr>
                </a:solidFill>
              </a:rPr>
              <a:t>Tačiau kaip penkios išmintingos mergelės, mes visada turime pabusti ir pasiruošusia širdimi laukti Jėzaus.</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lt" sz="3200"/>
              <a:t>Kas yra Jėzus?</a:t>
            </a:r>
            <a:r xmlns:a="http://schemas.openxmlformats.org/drawingml/2006/main">
              <a:rPr altLang="en-US" lang="l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rgbClr val="0070c0"/>
                </a:solidFill>
              </a:rPr>
              <a:t>Jėzus..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chemeClr val="tx1">
                    <a:lumMod val="65000"/>
                    <a:lumOff val="35000"/>
                  </a:schemeClr>
                </a:solidFill>
              </a:rPr>
              <a:t>Jėzus pažadėjo sugrįžti į šią žemę, kai niekas to nežinos.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viktorina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t" sz="3200">
                <a:solidFill>
                  <a:schemeClr val="tx1">
                    <a:lumMod val="65000"/>
                    <a:lumOff val="35000"/>
                  </a:schemeClr>
                </a:solidFill>
              </a:rPr>
              <a:t>Ko neparuošė kvailos penkios mergelės?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① </a:t>
            </a:r>
            <a:r xmlns:a="http://schemas.openxmlformats.org/drawingml/2006/main">
              <a:rPr altLang="ko-KR" lang="lt" sz="2800">
                <a:solidFill>
                  <a:schemeClr val="tx1">
                    <a:lumMod val="65000"/>
                    <a:lumOff val="35000"/>
                  </a:schemeClr>
                </a:solidFill>
              </a:rPr>
              <a:t>aliejus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② </a:t>
            </a:r>
            <a:r xmlns:a="http://schemas.openxmlformats.org/drawingml/2006/main">
              <a:rPr altLang="ko-KR" lang="lt" sz="2800">
                <a:solidFill>
                  <a:schemeClr val="tx1">
                    <a:lumMod val="65000"/>
                    <a:lumOff val="35000"/>
                  </a:schemeClr>
                </a:solidFill>
              </a:rPr>
              <a:t>vanduo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③ </a:t>
            </a:r>
            <a:r xmlns:a="http://schemas.openxmlformats.org/drawingml/2006/main">
              <a:rPr altLang="ko-KR" lang="lt" sz="2800">
                <a:solidFill>
                  <a:schemeClr val="tx1">
                    <a:lumMod val="65000"/>
                    <a:lumOff val="35000"/>
                  </a:schemeClr>
                </a:solidFill>
              </a:rPr>
              <a:t>drabužiai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④ </a:t>
            </a:r>
            <a:r xmlns:a="http://schemas.openxmlformats.org/drawingml/2006/main">
              <a:rPr altLang="ko-KR" lang="lt" sz="2800">
                <a:solidFill>
                  <a:schemeClr val="tx1">
                    <a:lumMod val="65000"/>
                    <a:lumOff val="35000"/>
                  </a:schemeClr>
                </a:solidFill>
              </a:rPr>
              <a:t>dovana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rgbClr val="ff0000"/>
                </a:solidFill>
              </a:rPr>
              <a:t>① </a:t>
            </a:r>
            <a:r xmlns:a="http://schemas.openxmlformats.org/drawingml/2006/main">
              <a:rPr altLang="ko-KR" lang="lt" sz="2800">
                <a:solidFill>
                  <a:srgbClr val="ff0000"/>
                </a:solidFill>
              </a:rPr>
              <a:t>aliejus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lt" sz="3600"/>
              <a:t>„Todėl budėkite, nes nežinote nei dienos, nei valandos“.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Motiejus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25:</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t" altLang="ko-KR" b="1">
                <a:solidFill>
                  <a:schemeClr val="tx1">
                    <a:lumMod val="50000"/>
                    <a:lumOff val="50000"/>
                  </a:schemeClr>
                </a:solidFill>
              </a:rPr>
              <a:t>Nr. 80 Dievo žodis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t" altLang="ko-KR" sz="4400"/>
              <a:t>Talentų palyginimas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lt" sz="3200"/>
              <a:t>Kas yra Jėzus?</a:t>
            </a:r>
            <a:r xmlns:a="http://schemas.openxmlformats.org/drawingml/2006/main">
              <a:rPr altLang="en-US" lang="l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rgbClr val="0070c0"/>
                </a:solidFill>
              </a:rPr>
              <a:t>Jėzus</a:t>
            </a:r>
            <a:r xmlns:a="http://schemas.openxmlformats.org/drawingml/2006/main">
              <a:rPr altLang="en-US" lang="lt" sz="3600">
                <a:solidFill>
                  <a:srgbClr val="0070c0"/>
                </a:solidFill>
              </a:rPr>
              <a:t> </a:t>
            </a:r>
            <a:r xmlns:a="http://schemas.openxmlformats.org/drawingml/2006/main">
              <a:rPr altLang="ko-KR" lang="lt" sz="3600">
                <a:solidFill>
                  <a:srgbClr val="0070c0"/>
                </a:solidFill>
              </a:rPr>
              <a:t>yra..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chemeClr val="tx1">
                    <a:lumMod val="65000"/>
                    <a:lumOff val="35000"/>
                  </a:schemeClr>
                </a:solidFill>
              </a:rPr>
              <a:t>Jėzus yra tas, kuris visada mus myli ir laukia.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lt" sz="3600"/>
              <a:t>"Jo šeimininkas atsakė: "Gerai padarytas, gerasis ir ištikimas tarne! Tu buvai ištikimas kai kuriuose dalykuose; aš tau paskirsiu daug ką vadovauti. Ateik ir pasidalink savo šeimininko laime!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Motiejus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Žmogus pakeliui į užsienį savo tarnams patikėjo pinigus. Pirmajam tarnui jis davė penkis talentus, antrajam du ir trečiajam vieną.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lt" sz="2800">
                <a:solidFill>
                  <a:schemeClr val="tx1">
                    <a:lumMod val="65000"/>
                    <a:lumOff val="35000"/>
                  </a:schemeClr>
                </a:solidFill>
              </a:rPr>
              <a:t>Tarnas, gavęs 5 talentus ir du talentus, nuėjo iš karto, įdėjo pinigus į darbą ir uždirbo dvigubai. Tačiau žmogus, gavęs 1 talentą, išėjo, iškasė duobę žemėje ir paslėpė savo šeimininko pinigus.</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Kai šeimininkas grįžo ir su jais atsiskaitė, pirmasis tarnas gavo penkis talentus daugiau, o antrasis – dar du.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Bet tarnas, gavęs vieną talentą, negavo nė vieno. „Meistre, tu man davei tik vieną talentą. Tada kaip aš galiu uždirbti daugiau pinigų?</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lt" altLang="ko-KR" sz="2800">
                <a:solidFill>
                  <a:schemeClr val="tx1">
                    <a:lumMod val="65000"/>
                    <a:lumOff val="35000"/>
                  </a:schemeClr>
                </a:solidFill>
              </a:rPr>
              <a:t>Jo šeimininkas supyko. „Turėjai mano pinigus padėti bankininkams, būčiau juos gavęs su palūkanomis. Tu bevertis tarne, išeik iš mano namų!</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pamoka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lt" sz="3200">
                <a:solidFill>
                  <a:schemeClr val="tx1">
                    <a:lumMod val="65000"/>
                    <a:lumOff val="35000"/>
                  </a:schemeClr>
                </a:solidFill>
              </a:rPr>
              <a:t>Jėzus perspėja mus netingėti palyginimu apie talentus.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Yra kažkas svarbesnio už tai, kiek gavome.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Svarbiau yra gyventi Dievo garbei, ištikimai naudojant tai, ką turi.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Mes visi turėtume gyventi tokį gyvenimą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t" sz="3200">
                <a:solidFill>
                  <a:schemeClr val="tx1">
                    <a:lumMod val="65000"/>
                    <a:lumOff val="35000"/>
                  </a:schemeClr>
                </a:solidFill>
              </a:rPr>
              <a:t>kad būtų šlovinamas Jėzaus.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t" sz="3200"/>
              <a:t>Kas yra Jėzus?</a:t>
            </a:r>
            <a:r xmlns:a="http://schemas.openxmlformats.org/drawingml/2006/main">
              <a:rPr altLang="en-US" lang="l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rgbClr val="0070c0"/>
                </a:solidFill>
              </a:rPr>
              <a:t>Jėzus yra..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t" sz="3600">
                <a:solidFill>
                  <a:schemeClr val="tx1">
                    <a:lumMod val="65000"/>
                    <a:lumOff val="35000"/>
                  </a:schemeClr>
                </a:solidFill>
              </a:rPr>
              <a:t>Jėzus yra mūsų šeimininkas, kuris vertina mūsų gyvenimą ir atitinkamai apdovanoja.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solidFill>
                  <a:srgbClr val="ff0000"/>
                </a:solidFill>
              </a:rPr>
              <a:t>Šios dienos viktorina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t" sz="3200">
                <a:solidFill>
                  <a:schemeClr val="tx1">
                    <a:lumMod val="65000"/>
                    <a:lumOff val="35000"/>
                  </a:schemeClr>
                </a:solidFill>
              </a:rPr>
              <a:t>Ką šeimininkas patikėjo tarnams keliaudamas toli?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① </a:t>
            </a:r>
            <a:r xmlns:a="http://schemas.openxmlformats.org/drawingml/2006/main">
              <a:rPr altLang="ko-KR" lang="lt" sz="2800">
                <a:solidFill>
                  <a:schemeClr val="tx1">
                    <a:lumMod val="65000"/>
                    <a:lumOff val="35000"/>
                  </a:schemeClr>
                </a:solidFill>
              </a:rPr>
              <a:t>namas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② </a:t>
            </a:r>
            <a:r xmlns:a="http://schemas.openxmlformats.org/drawingml/2006/main">
              <a:rPr altLang="ko-KR" lang="lt" sz="2800">
                <a:solidFill>
                  <a:schemeClr val="tx1">
                    <a:lumMod val="65000"/>
                    <a:lumOff val="35000"/>
                  </a:schemeClr>
                </a:solidFill>
              </a:rPr>
              <a:t>lauke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③ </a:t>
            </a:r>
            <a:r xmlns:a="http://schemas.openxmlformats.org/drawingml/2006/main">
              <a:rPr altLang="ko-KR" lang="lt" sz="2800">
                <a:solidFill>
                  <a:schemeClr val="tx1">
                    <a:lumMod val="65000"/>
                    <a:lumOff val="35000"/>
                  </a:schemeClr>
                </a:solidFill>
              </a:rPr>
              <a:t>parduotuvė</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chemeClr val="tx1">
                    <a:lumMod val="65000"/>
                    <a:lumOff val="35000"/>
                  </a:schemeClr>
                </a:solidFill>
              </a:rPr>
              <a:t>④ </a:t>
            </a:r>
            <a:r xmlns:a="http://schemas.openxmlformats.org/drawingml/2006/main">
              <a:rPr altLang="ko-KR" lang="lt" sz="2800">
                <a:solidFill>
                  <a:schemeClr val="tx1">
                    <a:lumMod val="65000"/>
                    <a:lumOff val="35000"/>
                  </a:schemeClr>
                </a:solidFill>
              </a:rPr>
              <a:t>talentas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t" sz="2800">
                <a:solidFill>
                  <a:srgbClr val="ff0000"/>
                </a:solidFill>
              </a:rPr>
              <a:t>④ </a:t>
            </a:r>
            <a:r xmlns:a="http://schemas.openxmlformats.org/drawingml/2006/main">
              <a:rPr altLang="ko-KR" lang="lt" sz="2800">
                <a:solidFill>
                  <a:srgbClr val="ff0000"/>
                </a:solidFill>
              </a:rPr>
              <a:t>talentas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t" sz="4000"/>
              <a:t>Šios dienos Žodis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lt" sz="3600"/>
              <a:t>"Jo šeimininkas atsakė: "Gerai, gerasis ir ištikimas tarne! Tu buvai ištikimas kai kuriuose dalykuose; aš tau paskirsiu daug ką vadovauti. Ateik ir pasidalink savo šeimininko laime!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t" sz="2800">
                <a:solidFill>
                  <a:schemeClr val="tx1">
                    <a:lumMod val="65000"/>
                    <a:lumOff val="35000"/>
                  </a:schemeClr>
                </a:solidFill>
              </a:rPr>
              <a:t>Motiejus</a:t>
            </a:r>
            <a:r xmlns:a="http://schemas.openxmlformats.org/drawingml/2006/main">
              <a:rPr altLang="en-US" lang="lt" sz="2800">
                <a:solidFill>
                  <a:schemeClr val="tx1">
                    <a:lumMod val="65000"/>
                    <a:lumOff val="35000"/>
                  </a:schemeClr>
                </a:solidFill>
              </a:rPr>
              <a:t> </a:t>
            </a:r>
            <a:r xmlns:a="http://schemas.openxmlformats.org/drawingml/2006/main">
              <a:rPr altLang="ko-KR" lang="lt"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